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Lst>
  <p:sldSz cx="18288000" cy="10287000"/>
  <p:notesSz cx="6858000" cy="9144000"/>
  <p:embeddedFontLst>
    <p:embeddedFont>
      <p:font typeface="Knewave" charset="1" panose="0200080600000002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Fredoka One" charset="1" panose="020000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4.png" Type="http://schemas.openxmlformats.org/officeDocument/2006/relationships/image"/><Relationship Id="rId9" Target="../media/image6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69.png" Type="http://schemas.openxmlformats.org/officeDocument/2006/relationships/image"/><Relationship Id="rId9" Target="../media/image70.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gif"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13" Target="../media/image4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2" Target="../media/image54.png" Type="http://schemas.openxmlformats.org/officeDocument/2006/relationships/image"/><Relationship Id="rId3" Target="../media/image5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64.png" Type="http://schemas.openxmlformats.org/officeDocument/2006/relationships/image"/><Relationship Id="rId13" Target="../media/image65.png" Type="http://schemas.openxmlformats.org/officeDocument/2006/relationships/image"/><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Freeform 2" id="2"/>
          <p:cNvSpPr/>
          <p:nvPr/>
        </p:nvSpPr>
        <p:spPr>
          <a:xfrm flipH="false" flipV="false" rot="0">
            <a:off x="711067" y="1588881"/>
            <a:ext cx="7148228" cy="7109237"/>
          </a:xfrm>
          <a:custGeom>
            <a:avLst/>
            <a:gdLst/>
            <a:ahLst/>
            <a:cxnLst/>
            <a:rect r="r" b="b" t="t" l="l"/>
            <a:pathLst>
              <a:path h="7109237" w="7148228">
                <a:moveTo>
                  <a:pt x="0" y="0"/>
                </a:moveTo>
                <a:lnTo>
                  <a:pt x="7148227" y="0"/>
                </a:lnTo>
                <a:lnTo>
                  <a:pt x="7148227" y="7109238"/>
                </a:lnTo>
                <a:lnTo>
                  <a:pt x="0" y="7109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3983">
            <a:off x="4715511" y="2769962"/>
            <a:ext cx="2578365" cy="2668425"/>
          </a:xfrm>
          <a:custGeom>
            <a:avLst/>
            <a:gdLst/>
            <a:ahLst/>
            <a:cxnLst/>
            <a:rect r="r" b="b" t="t" l="l"/>
            <a:pathLst>
              <a:path h="2668425" w="2578365">
                <a:moveTo>
                  <a:pt x="0" y="0"/>
                </a:moveTo>
                <a:lnTo>
                  <a:pt x="2578365" y="0"/>
                </a:lnTo>
                <a:lnTo>
                  <a:pt x="2578365" y="2668424"/>
                </a:lnTo>
                <a:lnTo>
                  <a:pt x="0" y="2668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96876" y="6174311"/>
            <a:ext cx="8409432" cy="1649088"/>
            <a:chOff x="0" y="0"/>
            <a:chExt cx="2214830" cy="434328"/>
          </a:xfrm>
        </p:grpSpPr>
        <p:sp>
          <p:nvSpPr>
            <p:cNvPr name="Freeform 5" id="5"/>
            <p:cNvSpPr/>
            <p:nvPr/>
          </p:nvSpPr>
          <p:spPr>
            <a:xfrm flipH="false" flipV="false" rot="0">
              <a:off x="0" y="0"/>
              <a:ext cx="2214830" cy="434328"/>
            </a:xfrm>
            <a:custGeom>
              <a:avLst/>
              <a:gdLst/>
              <a:ahLst/>
              <a:cxnLst/>
              <a:rect r="r" b="b" t="t" l="l"/>
              <a:pathLst>
                <a:path h="434328" w="2214830">
                  <a:moveTo>
                    <a:pt x="27619" y="0"/>
                  </a:moveTo>
                  <a:lnTo>
                    <a:pt x="2187211" y="0"/>
                  </a:lnTo>
                  <a:cubicBezTo>
                    <a:pt x="2202465" y="0"/>
                    <a:pt x="2214830" y="12365"/>
                    <a:pt x="2214830" y="27619"/>
                  </a:cubicBezTo>
                  <a:lnTo>
                    <a:pt x="2214830" y="406709"/>
                  </a:lnTo>
                  <a:cubicBezTo>
                    <a:pt x="2214830" y="421962"/>
                    <a:pt x="2202465" y="434328"/>
                    <a:pt x="2187211" y="434328"/>
                  </a:cubicBezTo>
                  <a:lnTo>
                    <a:pt x="27619" y="434328"/>
                  </a:lnTo>
                  <a:cubicBezTo>
                    <a:pt x="12365" y="434328"/>
                    <a:pt x="0" y="421962"/>
                    <a:pt x="0" y="406709"/>
                  </a:cubicBezTo>
                  <a:lnTo>
                    <a:pt x="0" y="27619"/>
                  </a:lnTo>
                  <a:cubicBezTo>
                    <a:pt x="0" y="12365"/>
                    <a:pt x="12365" y="0"/>
                    <a:pt x="27619" y="0"/>
                  </a:cubicBezTo>
                  <a:close/>
                </a:path>
              </a:pathLst>
            </a:custGeom>
            <a:solidFill>
              <a:srgbClr val="7EC0A4"/>
            </a:solidFill>
          </p:spPr>
        </p:sp>
        <p:sp>
          <p:nvSpPr>
            <p:cNvPr name="TextBox 6" id="6"/>
            <p:cNvSpPr txBox="true"/>
            <p:nvPr/>
          </p:nvSpPr>
          <p:spPr>
            <a:xfrm>
              <a:off x="0" y="-38100"/>
              <a:ext cx="2214830" cy="47242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002305">
            <a:off x="1564574" y="4202437"/>
            <a:ext cx="3451787" cy="4235322"/>
          </a:xfrm>
          <a:custGeom>
            <a:avLst/>
            <a:gdLst/>
            <a:ahLst/>
            <a:cxnLst/>
            <a:rect r="r" b="b" t="t" l="l"/>
            <a:pathLst>
              <a:path h="4235322" w="3451787">
                <a:moveTo>
                  <a:pt x="0" y="0"/>
                </a:moveTo>
                <a:lnTo>
                  <a:pt x="3451788" y="0"/>
                </a:lnTo>
                <a:lnTo>
                  <a:pt x="3451788" y="4235322"/>
                </a:lnTo>
                <a:lnTo>
                  <a:pt x="0" y="42353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64949">
            <a:off x="2619382" y="1615329"/>
            <a:ext cx="1342173" cy="2049119"/>
          </a:xfrm>
          <a:custGeom>
            <a:avLst/>
            <a:gdLst/>
            <a:ahLst/>
            <a:cxnLst/>
            <a:rect r="r" b="b" t="t" l="l"/>
            <a:pathLst>
              <a:path h="2049119" w="1342173">
                <a:moveTo>
                  <a:pt x="0" y="0"/>
                </a:moveTo>
                <a:lnTo>
                  <a:pt x="1342173" y="0"/>
                </a:lnTo>
                <a:lnTo>
                  <a:pt x="1342173" y="2049119"/>
                </a:lnTo>
                <a:lnTo>
                  <a:pt x="0" y="2049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8145044" y="2020689"/>
            <a:ext cx="9114256" cy="3609313"/>
          </a:xfrm>
          <a:prstGeom prst="rect">
            <a:avLst/>
          </a:prstGeom>
        </p:spPr>
        <p:txBody>
          <a:bodyPr anchor="t" rtlCol="false" tIns="0" lIns="0" bIns="0" rIns="0">
            <a:spAutoFit/>
          </a:bodyPr>
          <a:lstStyle/>
          <a:p>
            <a:pPr algn="ctr">
              <a:lnSpc>
                <a:spcPts val="9276"/>
              </a:lnSpc>
            </a:pPr>
            <a:r>
              <a:rPr lang="en-US" sz="10307">
                <a:solidFill>
                  <a:srgbClr val="1D0E07"/>
                </a:solidFill>
                <a:latin typeface="Fredoka One"/>
              </a:rPr>
              <a:t>TUGAS PROYEK</a:t>
            </a:r>
          </a:p>
          <a:p>
            <a:pPr algn="ctr">
              <a:lnSpc>
                <a:spcPts val="9276"/>
              </a:lnSpc>
            </a:pPr>
            <a:r>
              <a:rPr lang="en-US" sz="10307">
                <a:solidFill>
                  <a:srgbClr val="1D0E07"/>
                </a:solidFill>
                <a:latin typeface="Fredoka One"/>
              </a:rPr>
              <a:t>ALIN</a:t>
            </a:r>
          </a:p>
        </p:txBody>
      </p:sp>
      <p:sp>
        <p:nvSpPr>
          <p:cNvPr name="TextBox 10" id="10"/>
          <p:cNvSpPr txBox="true"/>
          <p:nvPr/>
        </p:nvSpPr>
        <p:spPr>
          <a:xfrm rot="0">
            <a:off x="8145044" y="6307161"/>
            <a:ext cx="8646986" cy="1219160"/>
          </a:xfrm>
          <a:prstGeom prst="rect">
            <a:avLst/>
          </a:prstGeom>
        </p:spPr>
        <p:txBody>
          <a:bodyPr anchor="t" rtlCol="false" tIns="0" lIns="0" bIns="0" rIns="0">
            <a:spAutoFit/>
          </a:bodyPr>
          <a:lstStyle/>
          <a:p>
            <a:pPr algn="ctr">
              <a:lnSpc>
                <a:spcPts val="4835"/>
              </a:lnSpc>
            </a:pPr>
            <a:r>
              <a:rPr lang="en-US" sz="3719">
                <a:solidFill>
                  <a:srgbClr val="1D0E07"/>
                </a:solidFill>
                <a:latin typeface="Montserrat"/>
              </a:rPr>
              <a:t>Aplikasi pada Aljabar Linear :</a:t>
            </a:r>
          </a:p>
          <a:p>
            <a:pPr algn="ctr">
              <a:lnSpc>
                <a:spcPts val="4835"/>
              </a:lnSpc>
            </a:pPr>
            <a:r>
              <a:rPr lang="en-US" sz="3719">
                <a:solidFill>
                  <a:srgbClr val="1D0E07"/>
                </a:solidFill>
                <a:latin typeface="Montserrat"/>
              </a:rPr>
              <a:t>Konversi Citra RGB ke Grayscale</a:t>
            </a:r>
          </a:p>
        </p:txBody>
      </p:sp>
      <p:sp>
        <p:nvSpPr>
          <p:cNvPr name="Freeform 11" id="11"/>
          <p:cNvSpPr/>
          <p:nvPr/>
        </p:nvSpPr>
        <p:spPr>
          <a:xfrm flipH="false" flipV="false" rot="-10800000">
            <a:off x="14656684" y="8698119"/>
            <a:ext cx="1209498" cy="727898"/>
          </a:xfrm>
          <a:custGeom>
            <a:avLst/>
            <a:gdLst/>
            <a:ahLst/>
            <a:cxnLst/>
            <a:rect r="r" b="b" t="t" l="l"/>
            <a:pathLst>
              <a:path h="727898" w="1209498">
                <a:moveTo>
                  <a:pt x="0" y="0"/>
                </a:moveTo>
                <a:lnTo>
                  <a:pt x="1209498" y="0"/>
                </a:lnTo>
                <a:lnTo>
                  <a:pt x="1209498" y="727897"/>
                </a:lnTo>
                <a:lnTo>
                  <a:pt x="0" y="727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2" id="12"/>
          <p:cNvGrpSpPr/>
          <p:nvPr/>
        </p:nvGrpSpPr>
        <p:grpSpPr>
          <a:xfrm rot="0">
            <a:off x="7741642" y="1442512"/>
            <a:ext cx="655234" cy="6552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381196">
            <a:off x="15304712" y="-140820"/>
            <a:ext cx="1919722" cy="736693"/>
          </a:xfrm>
          <a:custGeom>
            <a:avLst/>
            <a:gdLst/>
            <a:ahLst/>
            <a:cxnLst/>
            <a:rect r="r" b="b" t="t" l="l"/>
            <a:pathLst>
              <a:path h="736693" w="1919722">
                <a:moveTo>
                  <a:pt x="0" y="0"/>
                </a:moveTo>
                <a:lnTo>
                  <a:pt x="1919722" y="0"/>
                </a:lnTo>
                <a:lnTo>
                  <a:pt x="1919722" y="736693"/>
                </a:lnTo>
                <a:lnTo>
                  <a:pt x="0" y="7366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grpSp>
        <p:nvGrpSpPr>
          <p:cNvPr name="Group 2" id="2"/>
          <p:cNvGrpSpPr/>
          <p:nvPr/>
        </p:nvGrpSpPr>
        <p:grpSpPr>
          <a:xfrm rot="0">
            <a:off x="0" y="4378910"/>
            <a:ext cx="18288000" cy="5908090"/>
            <a:chOff x="0" y="0"/>
            <a:chExt cx="4816593" cy="1556040"/>
          </a:xfrm>
        </p:grpSpPr>
        <p:sp>
          <p:nvSpPr>
            <p:cNvPr name="Freeform 3" id="3"/>
            <p:cNvSpPr/>
            <p:nvPr/>
          </p:nvSpPr>
          <p:spPr>
            <a:xfrm flipH="false" flipV="false" rot="0">
              <a:off x="0" y="0"/>
              <a:ext cx="4816592" cy="1556040"/>
            </a:xfrm>
            <a:custGeom>
              <a:avLst/>
              <a:gdLst/>
              <a:ahLst/>
              <a:cxnLst/>
              <a:rect r="r" b="b" t="t" l="l"/>
              <a:pathLst>
                <a:path h="1556040" w="4816592">
                  <a:moveTo>
                    <a:pt x="0" y="0"/>
                  </a:moveTo>
                  <a:lnTo>
                    <a:pt x="4816592" y="0"/>
                  </a:lnTo>
                  <a:lnTo>
                    <a:pt x="4816592" y="1556040"/>
                  </a:lnTo>
                  <a:lnTo>
                    <a:pt x="0" y="1556040"/>
                  </a:lnTo>
                  <a:close/>
                </a:path>
              </a:pathLst>
            </a:custGeom>
            <a:solidFill>
              <a:srgbClr val="7EC0A4"/>
            </a:solidFill>
          </p:spPr>
        </p:sp>
        <p:sp>
          <p:nvSpPr>
            <p:cNvPr name="TextBox 4" id="4"/>
            <p:cNvSpPr txBox="true"/>
            <p:nvPr/>
          </p:nvSpPr>
          <p:spPr>
            <a:xfrm>
              <a:off x="0" y="-38100"/>
              <a:ext cx="4816593" cy="159414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3440">
            <a:off x="16852890" y="8982309"/>
            <a:ext cx="812821" cy="489170"/>
          </a:xfrm>
          <a:custGeom>
            <a:avLst/>
            <a:gdLst/>
            <a:ahLst/>
            <a:cxnLst/>
            <a:rect r="r" b="b" t="t" l="l"/>
            <a:pathLst>
              <a:path h="489170" w="812821">
                <a:moveTo>
                  <a:pt x="0" y="0"/>
                </a:moveTo>
                <a:lnTo>
                  <a:pt x="812820" y="0"/>
                </a:lnTo>
                <a:lnTo>
                  <a:pt x="812820" y="489170"/>
                </a:lnTo>
                <a:lnTo>
                  <a:pt x="0" y="4891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44775"/>
            <a:ext cx="875159" cy="8751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7CD34"/>
              </a:solidFill>
              <a:prstDash val="lgDash"/>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381196">
            <a:off x="15304712" y="-140820"/>
            <a:ext cx="1919722" cy="736693"/>
          </a:xfrm>
          <a:custGeom>
            <a:avLst/>
            <a:gdLst/>
            <a:ahLst/>
            <a:cxnLst/>
            <a:rect r="r" b="b" t="t" l="l"/>
            <a:pathLst>
              <a:path h="736693" w="1919722">
                <a:moveTo>
                  <a:pt x="0" y="0"/>
                </a:moveTo>
                <a:lnTo>
                  <a:pt x="1919722" y="0"/>
                </a:lnTo>
                <a:lnTo>
                  <a:pt x="1919722" y="736693"/>
                </a:lnTo>
                <a:lnTo>
                  <a:pt x="0" y="7366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9499212">
            <a:off x="154273" y="9025555"/>
            <a:ext cx="812821" cy="489170"/>
          </a:xfrm>
          <a:custGeom>
            <a:avLst/>
            <a:gdLst/>
            <a:ahLst/>
            <a:cxnLst/>
            <a:rect r="r" b="b" t="t" l="l"/>
            <a:pathLst>
              <a:path h="489170" w="812821">
                <a:moveTo>
                  <a:pt x="0" y="0"/>
                </a:moveTo>
                <a:lnTo>
                  <a:pt x="812821" y="0"/>
                </a:lnTo>
                <a:lnTo>
                  <a:pt x="812821" y="489170"/>
                </a:lnTo>
                <a:lnTo>
                  <a:pt x="0" y="4891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37580" y="1398795"/>
            <a:ext cx="8234493" cy="2318130"/>
          </a:xfrm>
          <a:custGeom>
            <a:avLst/>
            <a:gdLst/>
            <a:ahLst/>
            <a:cxnLst/>
            <a:rect r="r" b="b" t="t" l="l"/>
            <a:pathLst>
              <a:path h="2318130" w="8234493">
                <a:moveTo>
                  <a:pt x="0" y="0"/>
                </a:moveTo>
                <a:lnTo>
                  <a:pt x="8234492" y="0"/>
                </a:lnTo>
                <a:lnTo>
                  <a:pt x="8234492" y="2318130"/>
                </a:lnTo>
                <a:lnTo>
                  <a:pt x="0" y="2318130"/>
                </a:lnTo>
                <a:lnTo>
                  <a:pt x="0" y="0"/>
                </a:lnTo>
                <a:close/>
              </a:path>
            </a:pathLst>
          </a:custGeom>
          <a:blipFill>
            <a:blip r:embed="rId8"/>
            <a:stretch>
              <a:fillRect l="-45945" t="-242435" r="-128715" b="-206368"/>
            </a:stretch>
          </a:blipFill>
        </p:spPr>
      </p:sp>
      <p:sp>
        <p:nvSpPr>
          <p:cNvPr name="Freeform 12" id="12"/>
          <p:cNvSpPr/>
          <p:nvPr/>
        </p:nvSpPr>
        <p:spPr>
          <a:xfrm flipH="false" flipV="false" rot="0">
            <a:off x="10644794" y="1028700"/>
            <a:ext cx="6614506" cy="3058320"/>
          </a:xfrm>
          <a:custGeom>
            <a:avLst/>
            <a:gdLst/>
            <a:ahLst/>
            <a:cxnLst/>
            <a:rect r="r" b="b" t="t" l="l"/>
            <a:pathLst>
              <a:path h="3058320" w="6614506">
                <a:moveTo>
                  <a:pt x="0" y="0"/>
                </a:moveTo>
                <a:lnTo>
                  <a:pt x="6614506" y="0"/>
                </a:lnTo>
                <a:lnTo>
                  <a:pt x="6614506" y="3058320"/>
                </a:lnTo>
                <a:lnTo>
                  <a:pt x="0" y="3058320"/>
                </a:lnTo>
                <a:lnTo>
                  <a:pt x="0" y="0"/>
                </a:lnTo>
                <a:close/>
              </a:path>
            </a:pathLst>
          </a:custGeom>
          <a:blipFill>
            <a:blip r:embed="rId9"/>
            <a:stretch>
              <a:fillRect l="-35087" t="-189248" r="-291348" b="-229539"/>
            </a:stretch>
          </a:blipFill>
        </p:spPr>
      </p:sp>
      <p:sp>
        <p:nvSpPr>
          <p:cNvPr name="TextBox 13" id="13"/>
          <p:cNvSpPr txBox="true"/>
          <p:nvPr/>
        </p:nvSpPr>
        <p:spPr>
          <a:xfrm rot="0">
            <a:off x="0" y="4661852"/>
            <a:ext cx="18288000" cy="3307045"/>
          </a:xfrm>
          <a:prstGeom prst="rect">
            <a:avLst/>
          </a:prstGeom>
        </p:spPr>
        <p:txBody>
          <a:bodyPr anchor="t" rtlCol="false" tIns="0" lIns="0" bIns="0" rIns="0">
            <a:spAutoFit/>
          </a:bodyPr>
          <a:lstStyle/>
          <a:p>
            <a:pPr>
              <a:lnSpc>
                <a:spcPts val="5225"/>
              </a:lnSpc>
            </a:pPr>
            <a:r>
              <a:rPr lang="en-US" sz="3732">
                <a:solidFill>
                  <a:srgbClr val="000000"/>
                </a:solidFill>
                <a:latin typeface="Canva Sans Bold"/>
              </a:rPr>
              <a:t>101.5588 merupakan hasil dari (0.299 x R ) + (0.587 x G) +(0.114 x B) dimana R = 104 , G= 102, B=90 sehingga:</a:t>
            </a:r>
          </a:p>
          <a:p>
            <a:pPr marL="805899" indent="-402950" lvl="1">
              <a:lnSpc>
                <a:spcPts val="5225"/>
              </a:lnSpc>
              <a:buFont typeface="Arial"/>
              <a:buChar char="•"/>
            </a:pPr>
            <a:r>
              <a:rPr lang="en-US" sz="3732">
                <a:solidFill>
                  <a:srgbClr val="000000"/>
                </a:solidFill>
                <a:latin typeface="Canva Sans Bold"/>
              </a:rPr>
              <a:t>( 0.299 x 104) + (0.587 x 102) + (0.114 x 90) = </a:t>
            </a:r>
          </a:p>
          <a:p>
            <a:pPr marL="805899" indent="-402950" lvl="1">
              <a:lnSpc>
                <a:spcPts val="5225"/>
              </a:lnSpc>
              <a:buFont typeface="Arial"/>
              <a:buChar char="•"/>
            </a:pPr>
            <a:r>
              <a:rPr lang="en-US" sz="3732">
                <a:solidFill>
                  <a:srgbClr val="000000"/>
                </a:solidFill>
                <a:latin typeface="Canva Sans Bold"/>
              </a:rPr>
              <a:t>( 0.299 x 95 ) + ( 0.587 x 93 ) + (0.114 x 81)  =</a:t>
            </a:r>
          </a:p>
          <a:p>
            <a:pPr marL="805899" indent="-402950" lvl="1">
              <a:lnSpc>
                <a:spcPts val="5225"/>
              </a:lnSpc>
              <a:buFont typeface="Arial"/>
              <a:buChar char="•"/>
            </a:pPr>
            <a:r>
              <a:rPr lang="en-US" sz="3732">
                <a:solidFill>
                  <a:srgbClr val="000000"/>
                </a:solidFill>
                <a:latin typeface="Canva Sans Bold"/>
              </a:rPr>
              <a:t>(0.299 x  87)  + (0.587 x 85 ) + (0.114 x 73 )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grpSp>
        <p:nvGrpSpPr>
          <p:cNvPr name="Group 2" id="2"/>
          <p:cNvGrpSpPr/>
          <p:nvPr/>
        </p:nvGrpSpPr>
        <p:grpSpPr>
          <a:xfrm rot="0">
            <a:off x="9207011" y="7440266"/>
            <a:ext cx="6792735" cy="1728112"/>
            <a:chOff x="0" y="0"/>
            <a:chExt cx="1789033" cy="455141"/>
          </a:xfrm>
        </p:grpSpPr>
        <p:sp>
          <p:nvSpPr>
            <p:cNvPr name="Freeform 3" id="3"/>
            <p:cNvSpPr/>
            <p:nvPr/>
          </p:nvSpPr>
          <p:spPr>
            <a:xfrm flipH="false" flipV="false" rot="0">
              <a:off x="0" y="0"/>
              <a:ext cx="1789033" cy="455141"/>
            </a:xfrm>
            <a:custGeom>
              <a:avLst/>
              <a:gdLst/>
              <a:ahLst/>
              <a:cxnLst/>
              <a:rect r="r" b="b" t="t" l="l"/>
              <a:pathLst>
                <a:path h="455141" w="1789033">
                  <a:moveTo>
                    <a:pt x="28493" y="0"/>
                  </a:moveTo>
                  <a:lnTo>
                    <a:pt x="1760540" y="0"/>
                  </a:lnTo>
                  <a:cubicBezTo>
                    <a:pt x="1768097" y="0"/>
                    <a:pt x="1775344" y="3002"/>
                    <a:pt x="1780688" y="8346"/>
                  </a:cubicBezTo>
                  <a:cubicBezTo>
                    <a:pt x="1786031" y="13689"/>
                    <a:pt x="1789033" y="20936"/>
                    <a:pt x="1789033" y="28493"/>
                  </a:cubicBezTo>
                  <a:lnTo>
                    <a:pt x="1789033" y="426647"/>
                  </a:lnTo>
                  <a:cubicBezTo>
                    <a:pt x="1789033" y="434204"/>
                    <a:pt x="1786031" y="441451"/>
                    <a:pt x="1780688" y="446795"/>
                  </a:cubicBezTo>
                  <a:cubicBezTo>
                    <a:pt x="1775344" y="452139"/>
                    <a:pt x="1768097" y="455141"/>
                    <a:pt x="1760540" y="455141"/>
                  </a:cubicBezTo>
                  <a:lnTo>
                    <a:pt x="28493" y="455141"/>
                  </a:lnTo>
                  <a:cubicBezTo>
                    <a:pt x="20936" y="455141"/>
                    <a:pt x="13689" y="452139"/>
                    <a:pt x="8346" y="446795"/>
                  </a:cubicBezTo>
                  <a:cubicBezTo>
                    <a:pt x="3002" y="441451"/>
                    <a:pt x="0" y="434204"/>
                    <a:pt x="0" y="426647"/>
                  </a:cubicBezTo>
                  <a:lnTo>
                    <a:pt x="0" y="28493"/>
                  </a:lnTo>
                  <a:cubicBezTo>
                    <a:pt x="0" y="20936"/>
                    <a:pt x="3002" y="13689"/>
                    <a:pt x="8346" y="8346"/>
                  </a:cubicBezTo>
                  <a:cubicBezTo>
                    <a:pt x="13689" y="3002"/>
                    <a:pt x="20936" y="0"/>
                    <a:pt x="28493" y="0"/>
                  </a:cubicBezTo>
                  <a:close/>
                </a:path>
              </a:pathLst>
            </a:custGeom>
            <a:solidFill>
              <a:srgbClr val="7EC0A4"/>
            </a:solidFill>
          </p:spPr>
        </p:sp>
        <p:sp>
          <p:nvSpPr>
            <p:cNvPr name="TextBox 4" id="4"/>
            <p:cNvSpPr txBox="true"/>
            <p:nvPr/>
          </p:nvSpPr>
          <p:spPr>
            <a:xfrm>
              <a:off x="0" y="-38100"/>
              <a:ext cx="1789033" cy="49324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955843">
            <a:off x="16824077" y="8201866"/>
            <a:ext cx="1450306" cy="2214208"/>
          </a:xfrm>
          <a:custGeom>
            <a:avLst/>
            <a:gdLst/>
            <a:ahLst/>
            <a:cxnLst/>
            <a:rect r="r" b="b" t="t" l="l"/>
            <a:pathLst>
              <a:path h="2214208" w="1450306">
                <a:moveTo>
                  <a:pt x="0" y="0"/>
                </a:moveTo>
                <a:lnTo>
                  <a:pt x="1450306" y="0"/>
                </a:lnTo>
                <a:lnTo>
                  <a:pt x="1450306" y="2214208"/>
                </a:lnTo>
                <a:lnTo>
                  <a:pt x="0" y="2214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558736" y="1987538"/>
            <a:ext cx="990494" cy="9904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381196">
            <a:off x="1468756" y="-87349"/>
            <a:ext cx="1919722" cy="736693"/>
          </a:xfrm>
          <a:custGeom>
            <a:avLst/>
            <a:gdLst/>
            <a:ahLst/>
            <a:cxnLst/>
            <a:rect r="r" b="b" t="t" l="l"/>
            <a:pathLst>
              <a:path h="736693" w="1919722">
                <a:moveTo>
                  <a:pt x="0" y="0"/>
                </a:moveTo>
                <a:lnTo>
                  <a:pt x="1919722" y="0"/>
                </a:lnTo>
                <a:lnTo>
                  <a:pt x="1919722" y="736693"/>
                </a:lnTo>
                <a:lnTo>
                  <a:pt x="0" y="7366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8600690">
            <a:off x="1519558" y="8276511"/>
            <a:ext cx="1060723" cy="638362"/>
          </a:xfrm>
          <a:custGeom>
            <a:avLst/>
            <a:gdLst/>
            <a:ahLst/>
            <a:cxnLst/>
            <a:rect r="r" b="b" t="t" l="l"/>
            <a:pathLst>
              <a:path h="638362" w="1060723">
                <a:moveTo>
                  <a:pt x="0" y="0"/>
                </a:moveTo>
                <a:lnTo>
                  <a:pt x="1060723" y="0"/>
                </a:lnTo>
                <a:lnTo>
                  <a:pt x="1060723" y="638362"/>
                </a:lnTo>
                <a:lnTo>
                  <a:pt x="0" y="638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683991" y="2232865"/>
            <a:ext cx="499840" cy="49984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7CD34"/>
              </a:solidFill>
              <a:prstDash val="lgDash"/>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365045" y="8345772"/>
            <a:ext cx="499840" cy="4998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7CD34"/>
              </a:solidFill>
              <a:prstDash val="lgDash"/>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2694712" y="1656631"/>
            <a:ext cx="12898577" cy="3754063"/>
          </a:xfrm>
          <a:custGeom>
            <a:avLst/>
            <a:gdLst/>
            <a:ahLst/>
            <a:cxnLst/>
            <a:rect r="r" b="b" t="t" l="l"/>
            <a:pathLst>
              <a:path h="3754063" w="12898577">
                <a:moveTo>
                  <a:pt x="0" y="0"/>
                </a:moveTo>
                <a:lnTo>
                  <a:pt x="12898576" y="0"/>
                </a:lnTo>
                <a:lnTo>
                  <a:pt x="12898576" y="3754063"/>
                </a:lnTo>
                <a:lnTo>
                  <a:pt x="0" y="3754063"/>
                </a:lnTo>
                <a:lnTo>
                  <a:pt x="0" y="0"/>
                </a:lnTo>
                <a:close/>
              </a:path>
            </a:pathLst>
          </a:custGeom>
          <a:blipFill>
            <a:blip r:embed="rId8"/>
            <a:stretch>
              <a:fillRect l="-48877" t="-140336" r="-145387" b="-328388"/>
            </a:stretch>
          </a:blipFill>
        </p:spPr>
      </p:sp>
      <p:pic>
        <p:nvPicPr>
          <p:cNvPr name="Picture 18" id="18"/>
          <p:cNvPicPr>
            <a:picLocks noChangeAspect="true"/>
          </p:cNvPicPr>
          <p:nvPr/>
        </p:nvPicPr>
        <p:blipFill>
          <a:blip r:embed="rId9"/>
          <a:srcRect l="0" t="0" r="0" b="0"/>
          <a:stretch>
            <a:fillRect/>
          </a:stretch>
        </p:blipFill>
        <p:spPr>
          <a:xfrm flipH="false" flipV="false" rot="-6045856">
            <a:off x="8853277" y="4485950"/>
            <a:ext cx="2636329" cy="3176300"/>
          </a:xfrm>
          <a:prstGeom prst="rect">
            <a:avLst/>
          </a:prstGeom>
        </p:spPr>
      </p:pic>
      <p:sp>
        <p:nvSpPr>
          <p:cNvPr name="TextBox 19" id="19"/>
          <p:cNvSpPr txBox="true"/>
          <p:nvPr/>
        </p:nvSpPr>
        <p:spPr>
          <a:xfrm rot="0">
            <a:off x="9581137" y="7618062"/>
            <a:ext cx="6044483" cy="1407795"/>
          </a:xfrm>
          <a:prstGeom prst="rect">
            <a:avLst/>
          </a:prstGeom>
        </p:spPr>
        <p:txBody>
          <a:bodyPr anchor="t" rtlCol="false" tIns="0" lIns="0" bIns="0" rIns="0">
            <a:spAutoFit/>
          </a:bodyPr>
          <a:lstStyle/>
          <a:p>
            <a:pPr>
              <a:lnSpc>
                <a:spcPts val="3779"/>
              </a:lnSpc>
            </a:pPr>
            <a:r>
              <a:rPr lang="en-US" sz="2699">
                <a:solidFill>
                  <a:srgbClr val="1D0E07"/>
                </a:solidFill>
                <a:latin typeface="Montserrat"/>
              </a:rPr>
              <a:t>namun menggunakan bobot yang berbeda untuk menghitung nilai intensitas keabuan.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grpSp>
        <p:nvGrpSpPr>
          <p:cNvPr name="Group 2" id="2"/>
          <p:cNvGrpSpPr/>
          <p:nvPr/>
        </p:nvGrpSpPr>
        <p:grpSpPr>
          <a:xfrm rot="0">
            <a:off x="0" y="32366"/>
            <a:ext cx="11032380" cy="10254634"/>
            <a:chOff x="0" y="0"/>
            <a:chExt cx="2905647" cy="2700809"/>
          </a:xfrm>
        </p:grpSpPr>
        <p:sp>
          <p:nvSpPr>
            <p:cNvPr name="Freeform 3" id="3"/>
            <p:cNvSpPr/>
            <p:nvPr/>
          </p:nvSpPr>
          <p:spPr>
            <a:xfrm flipH="false" flipV="false" rot="0">
              <a:off x="0" y="0"/>
              <a:ext cx="2905647" cy="2700809"/>
            </a:xfrm>
            <a:custGeom>
              <a:avLst/>
              <a:gdLst/>
              <a:ahLst/>
              <a:cxnLst/>
              <a:rect r="r" b="b" t="t" l="l"/>
              <a:pathLst>
                <a:path h="2700809" w="2905647">
                  <a:moveTo>
                    <a:pt x="21052" y="0"/>
                  </a:moveTo>
                  <a:lnTo>
                    <a:pt x="2884595" y="0"/>
                  </a:lnTo>
                  <a:cubicBezTo>
                    <a:pt x="2890178" y="0"/>
                    <a:pt x="2895533" y="2218"/>
                    <a:pt x="2899481" y="6166"/>
                  </a:cubicBezTo>
                  <a:cubicBezTo>
                    <a:pt x="2903429" y="10114"/>
                    <a:pt x="2905647" y="15469"/>
                    <a:pt x="2905647" y="21052"/>
                  </a:cubicBezTo>
                  <a:lnTo>
                    <a:pt x="2905647" y="2679757"/>
                  </a:lnTo>
                  <a:cubicBezTo>
                    <a:pt x="2905647" y="2685340"/>
                    <a:pt x="2903429" y="2690695"/>
                    <a:pt x="2899481" y="2694643"/>
                  </a:cubicBezTo>
                  <a:cubicBezTo>
                    <a:pt x="2895533" y="2698591"/>
                    <a:pt x="2890178" y="2700809"/>
                    <a:pt x="2884595" y="2700809"/>
                  </a:cubicBezTo>
                  <a:lnTo>
                    <a:pt x="21052" y="2700809"/>
                  </a:lnTo>
                  <a:cubicBezTo>
                    <a:pt x="15469" y="2700809"/>
                    <a:pt x="10114" y="2698591"/>
                    <a:pt x="6166" y="2694643"/>
                  </a:cubicBezTo>
                  <a:cubicBezTo>
                    <a:pt x="2218" y="2690695"/>
                    <a:pt x="0" y="2685340"/>
                    <a:pt x="0" y="2679757"/>
                  </a:cubicBezTo>
                  <a:lnTo>
                    <a:pt x="0" y="21052"/>
                  </a:lnTo>
                  <a:cubicBezTo>
                    <a:pt x="0" y="15469"/>
                    <a:pt x="2218" y="10114"/>
                    <a:pt x="6166" y="6166"/>
                  </a:cubicBezTo>
                  <a:cubicBezTo>
                    <a:pt x="10114" y="2218"/>
                    <a:pt x="15469" y="0"/>
                    <a:pt x="21052" y="0"/>
                  </a:cubicBezTo>
                  <a:close/>
                </a:path>
              </a:pathLst>
            </a:custGeom>
            <a:solidFill>
              <a:srgbClr val="FAF3E0"/>
            </a:solidFill>
          </p:spPr>
        </p:sp>
        <p:sp>
          <p:nvSpPr>
            <p:cNvPr name="TextBox 4" id="4"/>
            <p:cNvSpPr txBox="true"/>
            <p:nvPr/>
          </p:nvSpPr>
          <p:spPr>
            <a:xfrm>
              <a:off x="0" y="-38100"/>
              <a:ext cx="2905647" cy="273890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09536" y="6867388"/>
            <a:ext cx="2575405" cy="3155167"/>
          </a:xfrm>
          <a:custGeom>
            <a:avLst/>
            <a:gdLst/>
            <a:ahLst/>
            <a:cxnLst/>
            <a:rect r="r" b="b" t="t" l="l"/>
            <a:pathLst>
              <a:path h="3155167" w="2575405">
                <a:moveTo>
                  <a:pt x="0" y="0"/>
                </a:moveTo>
                <a:lnTo>
                  <a:pt x="2575405" y="0"/>
                </a:lnTo>
                <a:lnTo>
                  <a:pt x="2575405" y="3155167"/>
                </a:lnTo>
                <a:lnTo>
                  <a:pt x="0" y="3155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931683" y="8049995"/>
            <a:ext cx="655234" cy="6552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381196">
            <a:off x="16333412" y="188052"/>
            <a:ext cx="1919722" cy="736693"/>
          </a:xfrm>
          <a:custGeom>
            <a:avLst/>
            <a:gdLst/>
            <a:ahLst/>
            <a:cxnLst/>
            <a:rect r="r" b="b" t="t" l="l"/>
            <a:pathLst>
              <a:path h="736693" w="1919722">
                <a:moveTo>
                  <a:pt x="0" y="0"/>
                </a:moveTo>
                <a:lnTo>
                  <a:pt x="1919722" y="0"/>
                </a:lnTo>
                <a:lnTo>
                  <a:pt x="1919722" y="736694"/>
                </a:lnTo>
                <a:lnTo>
                  <a:pt x="0" y="736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8600690">
            <a:off x="10123321" y="8125791"/>
            <a:ext cx="1060723" cy="638362"/>
          </a:xfrm>
          <a:custGeom>
            <a:avLst/>
            <a:gdLst/>
            <a:ahLst/>
            <a:cxnLst/>
            <a:rect r="r" b="b" t="t" l="l"/>
            <a:pathLst>
              <a:path h="638362" w="1060723">
                <a:moveTo>
                  <a:pt x="0" y="0"/>
                </a:moveTo>
                <a:lnTo>
                  <a:pt x="1060723" y="0"/>
                </a:lnTo>
                <a:lnTo>
                  <a:pt x="1060723" y="638362"/>
                </a:lnTo>
                <a:lnTo>
                  <a:pt x="0" y="638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6616543" y="333414"/>
            <a:ext cx="8325655" cy="4542993"/>
          </a:xfrm>
          <a:custGeom>
            <a:avLst/>
            <a:gdLst/>
            <a:ahLst/>
            <a:cxnLst/>
            <a:rect r="r" b="b" t="t" l="l"/>
            <a:pathLst>
              <a:path h="4542993" w="8325655">
                <a:moveTo>
                  <a:pt x="0" y="0"/>
                </a:moveTo>
                <a:lnTo>
                  <a:pt x="8325655" y="0"/>
                </a:lnTo>
                <a:lnTo>
                  <a:pt x="8325655" y="4542994"/>
                </a:lnTo>
                <a:lnTo>
                  <a:pt x="0" y="4542994"/>
                </a:lnTo>
                <a:lnTo>
                  <a:pt x="0" y="0"/>
                </a:lnTo>
                <a:close/>
              </a:path>
            </a:pathLst>
          </a:custGeom>
          <a:blipFill>
            <a:blip r:embed="rId8"/>
            <a:stretch>
              <a:fillRect l="-93610" t="-113695" r="-353281" b="-350073"/>
            </a:stretch>
          </a:blipFill>
        </p:spPr>
      </p:sp>
      <p:sp>
        <p:nvSpPr>
          <p:cNvPr name="Freeform 12" id="12"/>
          <p:cNvSpPr/>
          <p:nvPr/>
        </p:nvSpPr>
        <p:spPr>
          <a:xfrm flipH="false" flipV="false" rot="0">
            <a:off x="8199869" y="5304917"/>
            <a:ext cx="8731814" cy="3712740"/>
          </a:xfrm>
          <a:custGeom>
            <a:avLst/>
            <a:gdLst/>
            <a:ahLst/>
            <a:cxnLst/>
            <a:rect r="r" b="b" t="t" l="l"/>
            <a:pathLst>
              <a:path h="3712740" w="8731814">
                <a:moveTo>
                  <a:pt x="0" y="0"/>
                </a:moveTo>
                <a:lnTo>
                  <a:pt x="8731814" y="0"/>
                </a:lnTo>
                <a:lnTo>
                  <a:pt x="8731814" y="3712740"/>
                </a:lnTo>
                <a:lnTo>
                  <a:pt x="0" y="3712740"/>
                </a:lnTo>
                <a:lnTo>
                  <a:pt x="0" y="0"/>
                </a:lnTo>
                <a:close/>
              </a:path>
            </a:pathLst>
          </a:custGeom>
          <a:blipFill>
            <a:blip r:embed="rId9"/>
            <a:stretch>
              <a:fillRect l="-36864" t="-182372" r="-290932" b="-283568"/>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TextBox 2" id="2"/>
          <p:cNvSpPr txBox="true"/>
          <p:nvPr/>
        </p:nvSpPr>
        <p:spPr>
          <a:xfrm rot="0">
            <a:off x="6688857" y="410201"/>
            <a:ext cx="4910286" cy="1169468"/>
          </a:xfrm>
          <a:prstGeom prst="rect">
            <a:avLst/>
          </a:prstGeom>
        </p:spPr>
        <p:txBody>
          <a:bodyPr anchor="t" rtlCol="false" tIns="0" lIns="0" bIns="0" rIns="0">
            <a:spAutoFit/>
          </a:bodyPr>
          <a:lstStyle/>
          <a:p>
            <a:pPr algn="ctr">
              <a:lnSpc>
                <a:spcPts val="9566"/>
              </a:lnSpc>
              <a:spcBef>
                <a:spcPct val="0"/>
              </a:spcBef>
            </a:pPr>
            <a:r>
              <a:rPr lang="en-US" sz="6832">
                <a:solidFill>
                  <a:srgbClr val="000000"/>
                </a:solidFill>
                <a:latin typeface="Knewave"/>
              </a:rPr>
              <a:t>KESIMPULAN</a:t>
            </a:r>
          </a:p>
        </p:txBody>
      </p:sp>
      <p:sp>
        <p:nvSpPr>
          <p:cNvPr name="TextBox 3" id="3"/>
          <p:cNvSpPr txBox="true"/>
          <p:nvPr/>
        </p:nvSpPr>
        <p:spPr>
          <a:xfrm rot="0">
            <a:off x="0" y="2046488"/>
            <a:ext cx="18288000" cy="3636194"/>
          </a:xfrm>
          <a:prstGeom prst="rect">
            <a:avLst/>
          </a:prstGeom>
        </p:spPr>
        <p:txBody>
          <a:bodyPr anchor="t" rtlCol="false" tIns="0" lIns="0" bIns="0" rIns="0">
            <a:spAutoFit/>
          </a:bodyPr>
          <a:lstStyle/>
          <a:p>
            <a:pPr algn="ctr">
              <a:lnSpc>
                <a:spcPts val="4854"/>
              </a:lnSpc>
              <a:spcBef>
                <a:spcPct val="0"/>
              </a:spcBef>
            </a:pPr>
            <a:r>
              <a:rPr lang="en-US" sz="3467">
                <a:solidFill>
                  <a:srgbClr val="000000"/>
                </a:solidFill>
                <a:latin typeface="Fredoka One"/>
              </a:rPr>
              <a:t>Kami memilih metode Luminosity sebagai metode yang lebih efektif dalam menghasilkan gambar grayscale. Karena metode ini memperhitungkan perbedaan sensitivitas mata manusia terhadap warna merah, hijau, dan biru, hal ini menghasilkan representasi yang lebih akurat dari kecerahan dalam gambar berwarna. Dengan demikian, menggunakan metode Luminosity dapat menghasilkan hasil yang lebih memuaskan dalam konteks pengolahan citra atau grafis.</a:t>
            </a:r>
          </a:p>
        </p:txBody>
      </p:sp>
      <p:sp>
        <p:nvSpPr>
          <p:cNvPr name="Freeform 4" id="4"/>
          <p:cNvSpPr/>
          <p:nvPr/>
        </p:nvSpPr>
        <p:spPr>
          <a:xfrm flipH="false" flipV="false" rot="0">
            <a:off x="2694712" y="5967604"/>
            <a:ext cx="12898577" cy="3754063"/>
          </a:xfrm>
          <a:custGeom>
            <a:avLst/>
            <a:gdLst/>
            <a:ahLst/>
            <a:cxnLst/>
            <a:rect r="r" b="b" t="t" l="l"/>
            <a:pathLst>
              <a:path h="3754063" w="12898577">
                <a:moveTo>
                  <a:pt x="0" y="0"/>
                </a:moveTo>
                <a:lnTo>
                  <a:pt x="12898576" y="0"/>
                </a:lnTo>
                <a:lnTo>
                  <a:pt x="12898576" y="3754063"/>
                </a:lnTo>
                <a:lnTo>
                  <a:pt x="0" y="3754063"/>
                </a:lnTo>
                <a:lnTo>
                  <a:pt x="0" y="0"/>
                </a:lnTo>
                <a:close/>
              </a:path>
            </a:pathLst>
          </a:custGeom>
          <a:blipFill>
            <a:blip r:embed="rId2"/>
            <a:stretch>
              <a:fillRect l="-48877" t="-140336" r="-145387" b="-328388"/>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Freeform 2" id="2"/>
          <p:cNvSpPr/>
          <p:nvPr/>
        </p:nvSpPr>
        <p:spPr>
          <a:xfrm flipH="false" flipV="false" rot="1939008">
            <a:off x="15210966" y="-2236774"/>
            <a:ext cx="7086436" cy="7047783"/>
          </a:xfrm>
          <a:custGeom>
            <a:avLst/>
            <a:gdLst/>
            <a:ahLst/>
            <a:cxnLst/>
            <a:rect r="r" b="b" t="t" l="l"/>
            <a:pathLst>
              <a:path h="7047783" w="7086436">
                <a:moveTo>
                  <a:pt x="0" y="0"/>
                </a:moveTo>
                <a:lnTo>
                  <a:pt x="7086436" y="0"/>
                </a:lnTo>
                <a:lnTo>
                  <a:pt x="7086436" y="7047783"/>
                </a:lnTo>
                <a:lnTo>
                  <a:pt x="0" y="704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18792" y="3790950"/>
            <a:ext cx="11250417" cy="3076574"/>
          </a:xfrm>
          <a:prstGeom prst="rect">
            <a:avLst/>
          </a:prstGeom>
        </p:spPr>
        <p:txBody>
          <a:bodyPr anchor="t" rtlCol="false" tIns="0" lIns="0" bIns="0" rIns="0">
            <a:spAutoFit/>
          </a:bodyPr>
          <a:lstStyle/>
          <a:p>
            <a:pPr algn="ctr">
              <a:lnSpc>
                <a:spcPts val="11699"/>
              </a:lnSpc>
            </a:pPr>
            <a:r>
              <a:rPr lang="en-US" sz="12999">
                <a:solidFill>
                  <a:srgbClr val="1D0E07"/>
                </a:solidFill>
                <a:latin typeface="Fredoka One"/>
              </a:rPr>
              <a:t>TERIMA KASIH!</a:t>
            </a:r>
          </a:p>
        </p:txBody>
      </p:sp>
      <p:sp>
        <p:nvSpPr>
          <p:cNvPr name="Freeform 4" id="4"/>
          <p:cNvSpPr/>
          <p:nvPr/>
        </p:nvSpPr>
        <p:spPr>
          <a:xfrm flipH="false" flipV="false" rot="-10800000">
            <a:off x="14769208" y="7491091"/>
            <a:ext cx="999512" cy="601525"/>
          </a:xfrm>
          <a:custGeom>
            <a:avLst/>
            <a:gdLst/>
            <a:ahLst/>
            <a:cxnLst/>
            <a:rect r="r" b="b" t="t" l="l"/>
            <a:pathLst>
              <a:path h="601525" w="999512">
                <a:moveTo>
                  <a:pt x="0" y="0"/>
                </a:moveTo>
                <a:lnTo>
                  <a:pt x="999512" y="0"/>
                </a:lnTo>
                <a:lnTo>
                  <a:pt x="999512" y="601524"/>
                </a:lnTo>
                <a:lnTo>
                  <a:pt x="0" y="6015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599387" y="2185850"/>
            <a:ext cx="919405" cy="9194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1939008">
            <a:off x="-2514518" y="5734409"/>
            <a:ext cx="7086436" cy="7047783"/>
          </a:xfrm>
          <a:custGeom>
            <a:avLst/>
            <a:gdLst/>
            <a:ahLst/>
            <a:cxnLst/>
            <a:rect r="r" b="b" t="t" l="l"/>
            <a:pathLst>
              <a:path h="7047783" w="7086436">
                <a:moveTo>
                  <a:pt x="0" y="0"/>
                </a:moveTo>
                <a:lnTo>
                  <a:pt x="7086436" y="0"/>
                </a:lnTo>
                <a:lnTo>
                  <a:pt x="7086436" y="7047782"/>
                </a:lnTo>
                <a:lnTo>
                  <a:pt x="0" y="7047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Freeform 2" id="2"/>
          <p:cNvSpPr/>
          <p:nvPr/>
        </p:nvSpPr>
        <p:spPr>
          <a:xfrm flipH="false" flipV="false" rot="0">
            <a:off x="14980908" y="-3525443"/>
            <a:ext cx="7148228" cy="7109237"/>
          </a:xfrm>
          <a:custGeom>
            <a:avLst/>
            <a:gdLst/>
            <a:ahLst/>
            <a:cxnLst/>
            <a:rect r="r" b="b" t="t" l="l"/>
            <a:pathLst>
              <a:path h="7109237" w="7148228">
                <a:moveTo>
                  <a:pt x="0" y="0"/>
                </a:moveTo>
                <a:lnTo>
                  <a:pt x="7148228" y="0"/>
                </a:lnTo>
                <a:lnTo>
                  <a:pt x="7148228" y="7109237"/>
                </a:lnTo>
                <a:lnTo>
                  <a:pt x="0" y="71092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970793">
            <a:off x="10805985" y="9549724"/>
            <a:ext cx="1060723" cy="638362"/>
          </a:xfrm>
          <a:custGeom>
            <a:avLst/>
            <a:gdLst/>
            <a:ahLst/>
            <a:cxnLst/>
            <a:rect r="r" b="b" t="t" l="l"/>
            <a:pathLst>
              <a:path h="638362" w="1060723">
                <a:moveTo>
                  <a:pt x="0" y="0"/>
                </a:moveTo>
                <a:lnTo>
                  <a:pt x="1060723" y="0"/>
                </a:lnTo>
                <a:lnTo>
                  <a:pt x="1060723" y="638362"/>
                </a:lnTo>
                <a:lnTo>
                  <a:pt x="0" y="638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427793" y="1921748"/>
            <a:ext cx="7508144" cy="1182904"/>
            <a:chOff x="0" y="0"/>
            <a:chExt cx="1977454" cy="311547"/>
          </a:xfrm>
        </p:grpSpPr>
        <p:sp>
          <p:nvSpPr>
            <p:cNvPr name="Freeform 5" id="5"/>
            <p:cNvSpPr/>
            <p:nvPr/>
          </p:nvSpPr>
          <p:spPr>
            <a:xfrm flipH="false" flipV="false" rot="0">
              <a:off x="0" y="0"/>
              <a:ext cx="1977454" cy="311547"/>
            </a:xfrm>
            <a:custGeom>
              <a:avLst/>
              <a:gdLst/>
              <a:ahLst/>
              <a:cxnLst/>
              <a:rect r="r" b="b" t="t" l="l"/>
              <a:pathLst>
                <a:path h="311547" w="1977454">
                  <a:moveTo>
                    <a:pt x="30934" y="0"/>
                  </a:moveTo>
                  <a:lnTo>
                    <a:pt x="1946519" y="0"/>
                  </a:lnTo>
                  <a:cubicBezTo>
                    <a:pt x="1954724" y="0"/>
                    <a:pt x="1962592" y="3259"/>
                    <a:pt x="1968393" y="9060"/>
                  </a:cubicBezTo>
                  <a:cubicBezTo>
                    <a:pt x="1974194" y="14862"/>
                    <a:pt x="1977454" y="22730"/>
                    <a:pt x="1977454" y="30934"/>
                  </a:cubicBezTo>
                  <a:lnTo>
                    <a:pt x="1977454" y="280613"/>
                  </a:lnTo>
                  <a:cubicBezTo>
                    <a:pt x="1977454" y="288817"/>
                    <a:pt x="1974194" y="296685"/>
                    <a:pt x="1968393" y="302486"/>
                  </a:cubicBezTo>
                  <a:cubicBezTo>
                    <a:pt x="1962592" y="308288"/>
                    <a:pt x="1954724" y="311547"/>
                    <a:pt x="1946519" y="311547"/>
                  </a:cubicBezTo>
                  <a:lnTo>
                    <a:pt x="30934" y="311547"/>
                  </a:lnTo>
                  <a:cubicBezTo>
                    <a:pt x="22730" y="311547"/>
                    <a:pt x="14862" y="308288"/>
                    <a:pt x="9060" y="302486"/>
                  </a:cubicBezTo>
                  <a:cubicBezTo>
                    <a:pt x="3259" y="296685"/>
                    <a:pt x="0" y="288817"/>
                    <a:pt x="0" y="280613"/>
                  </a:cubicBezTo>
                  <a:lnTo>
                    <a:pt x="0" y="30934"/>
                  </a:lnTo>
                  <a:cubicBezTo>
                    <a:pt x="0" y="22730"/>
                    <a:pt x="3259" y="14862"/>
                    <a:pt x="9060" y="9060"/>
                  </a:cubicBezTo>
                  <a:cubicBezTo>
                    <a:pt x="14862" y="3259"/>
                    <a:pt x="22730" y="0"/>
                    <a:pt x="30934" y="0"/>
                  </a:cubicBezTo>
                  <a:close/>
                </a:path>
              </a:pathLst>
            </a:custGeom>
            <a:solidFill>
              <a:srgbClr val="FAF3E0"/>
            </a:solidFill>
          </p:spPr>
        </p:sp>
        <p:sp>
          <p:nvSpPr>
            <p:cNvPr name="TextBox 6" id="6"/>
            <p:cNvSpPr txBox="true"/>
            <p:nvPr/>
          </p:nvSpPr>
          <p:spPr>
            <a:xfrm>
              <a:off x="0" y="-38100"/>
              <a:ext cx="1977454" cy="349647"/>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44882" y="1921748"/>
            <a:ext cx="2698548" cy="1182904"/>
            <a:chOff x="0" y="0"/>
            <a:chExt cx="710729" cy="311547"/>
          </a:xfrm>
        </p:grpSpPr>
        <p:sp>
          <p:nvSpPr>
            <p:cNvPr name="Freeform 8" id="8"/>
            <p:cNvSpPr/>
            <p:nvPr/>
          </p:nvSpPr>
          <p:spPr>
            <a:xfrm flipH="false" flipV="false" rot="0">
              <a:off x="0" y="0"/>
              <a:ext cx="710729" cy="311547"/>
            </a:xfrm>
            <a:custGeom>
              <a:avLst/>
              <a:gdLst/>
              <a:ahLst/>
              <a:cxnLst/>
              <a:rect r="r" b="b" t="t" l="l"/>
              <a:pathLst>
                <a:path h="311547" w="710729">
                  <a:moveTo>
                    <a:pt x="86068" y="0"/>
                  </a:moveTo>
                  <a:lnTo>
                    <a:pt x="624661" y="0"/>
                  </a:lnTo>
                  <a:cubicBezTo>
                    <a:pt x="672195" y="0"/>
                    <a:pt x="710729" y="38534"/>
                    <a:pt x="710729" y="86068"/>
                  </a:cubicBezTo>
                  <a:lnTo>
                    <a:pt x="710729" y="225479"/>
                  </a:lnTo>
                  <a:cubicBezTo>
                    <a:pt x="710729" y="273013"/>
                    <a:pt x="672195" y="311547"/>
                    <a:pt x="624661" y="311547"/>
                  </a:cubicBezTo>
                  <a:lnTo>
                    <a:pt x="86068" y="311547"/>
                  </a:lnTo>
                  <a:cubicBezTo>
                    <a:pt x="38534" y="311547"/>
                    <a:pt x="0" y="273013"/>
                    <a:pt x="0" y="225479"/>
                  </a:cubicBezTo>
                  <a:lnTo>
                    <a:pt x="0" y="86068"/>
                  </a:lnTo>
                  <a:cubicBezTo>
                    <a:pt x="0" y="38534"/>
                    <a:pt x="38534" y="0"/>
                    <a:pt x="86068" y="0"/>
                  </a:cubicBezTo>
                  <a:close/>
                </a:path>
              </a:pathLst>
            </a:custGeom>
            <a:solidFill>
              <a:srgbClr val="7EC0A4"/>
            </a:solidFill>
          </p:spPr>
        </p:sp>
        <p:sp>
          <p:nvSpPr>
            <p:cNvPr name="TextBox 9" id="9"/>
            <p:cNvSpPr txBox="true"/>
            <p:nvPr/>
          </p:nvSpPr>
          <p:spPr>
            <a:xfrm>
              <a:off x="0" y="-38100"/>
              <a:ext cx="710729" cy="34964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461244" y="5859585"/>
            <a:ext cx="9452910" cy="1232232"/>
            <a:chOff x="0" y="0"/>
            <a:chExt cx="2489655" cy="324539"/>
          </a:xfrm>
        </p:grpSpPr>
        <p:sp>
          <p:nvSpPr>
            <p:cNvPr name="Freeform 11" id="11"/>
            <p:cNvSpPr/>
            <p:nvPr/>
          </p:nvSpPr>
          <p:spPr>
            <a:xfrm flipH="false" flipV="false" rot="0">
              <a:off x="0" y="0"/>
              <a:ext cx="2489655" cy="324538"/>
            </a:xfrm>
            <a:custGeom>
              <a:avLst/>
              <a:gdLst/>
              <a:ahLst/>
              <a:cxnLst/>
              <a:rect r="r" b="b" t="t" l="l"/>
              <a:pathLst>
                <a:path h="324538" w="2489655">
                  <a:moveTo>
                    <a:pt x="24570" y="0"/>
                  </a:moveTo>
                  <a:lnTo>
                    <a:pt x="2465085" y="0"/>
                  </a:lnTo>
                  <a:cubicBezTo>
                    <a:pt x="2478655" y="0"/>
                    <a:pt x="2489655" y="11000"/>
                    <a:pt x="2489655" y="24570"/>
                  </a:cubicBezTo>
                  <a:lnTo>
                    <a:pt x="2489655" y="299969"/>
                  </a:lnTo>
                  <a:cubicBezTo>
                    <a:pt x="2489655" y="306485"/>
                    <a:pt x="2487067" y="312734"/>
                    <a:pt x="2482459" y="317342"/>
                  </a:cubicBezTo>
                  <a:cubicBezTo>
                    <a:pt x="2477851" y="321950"/>
                    <a:pt x="2471602" y="324538"/>
                    <a:pt x="2465085" y="324538"/>
                  </a:cubicBezTo>
                  <a:lnTo>
                    <a:pt x="24570" y="324538"/>
                  </a:lnTo>
                  <a:cubicBezTo>
                    <a:pt x="18054" y="324538"/>
                    <a:pt x="11804" y="321950"/>
                    <a:pt x="7196" y="317342"/>
                  </a:cubicBezTo>
                  <a:cubicBezTo>
                    <a:pt x="2589" y="312734"/>
                    <a:pt x="0" y="306485"/>
                    <a:pt x="0" y="299969"/>
                  </a:cubicBezTo>
                  <a:lnTo>
                    <a:pt x="0" y="24570"/>
                  </a:lnTo>
                  <a:cubicBezTo>
                    <a:pt x="0" y="18054"/>
                    <a:pt x="2589" y="11804"/>
                    <a:pt x="7196" y="7196"/>
                  </a:cubicBezTo>
                  <a:cubicBezTo>
                    <a:pt x="11804" y="2589"/>
                    <a:pt x="18054" y="0"/>
                    <a:pt x="24570" y="0"/>
                  </a:cubicBezTo>
                  <a:close/>
                </a:path>
              </a:pathLst>
            </a:custGeom>
            <a:solidFill>
              <a:srgbClr val="FAF3E0"/>
            </a:solidFill>
          </p:spPr>
        </p:sp>
        <p:sp>
          <p:nvSpPr>
            <p:cNvPr name="TextBox 12" id="12"/>
            <p:cNvSpPr txBox="true"/>
            <p:nvPr/>
          </p:nvSpPr>
          <p:spPr>
            <a:xfrm>
              <a:off x="0" y="-38100"/>
              <a:ext cx="2489655" cy="36263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937333" y="5908913"/>
            <a:ext cx="2142900" cy="1182904"/>
            <a:chOff x="0" y="0"/>
            <a:chExt cx="564385" cy="311547"/>
          </a:xfrm>
        </p:grpSpPr>
        <p:sp>
          <p:nvSpPr>
            <p:cNvPr name="Freeform 14" id="14"/>
            <p:cNvSpPr/>
            <p:nvPr/>
          </p:nvSpPr>
          <p:spPr>
            <a:xfrm flipH="false" flipV="false" rot="0">
              <a:off x="0" y="0"/>
              <a:ext cx="564385" cy="311547"/>
            </a:xfrm>
            <a:custGeom>
              <a:avLst/>
              <a:gdLst/>
              <a:ahLst/>
              <a:cxnLst/>
              <a:rect r="r" b="b" t="t" l="l"/>
              <a:pathLst>
                <a:path h="311547" w="564385">
                  <a:moveTo>
                    <a:pt x="108385" y="0"/>
                  </a:moveTo>
                  <a:lnTo>
                    <a:pt x="456000" y="0"/>
                  </a:lnTo>
                  <a:cubicBezTo>
                    <a:pt x="515860" y="0"/>
                    <a:pt x="564385" y="48525"/>
                    <a:pt x="564385" y="108385"/>
                  </a:cubicBezTo>
                  <a:lnTo>
                    <a:pt x="564385" y="203162"/>
                  </a:lnTo>
                  <a:cubicBezTo>
                    <a:pt x="564385" y="263021"/>
                    <a:pt x="515860" y="311547"/>
                    <a:pt x="456000" y="311547"/>
                  </a:cubicBezTo>
                  <a:lnTo>
                    <a:pt x="108385" y="311547"/>
                  </a:lnTo>
                  <a:cubicBezTo>
                    <a:pt x="48525" y="311547"/>
                    <a:pt x="0" y="263021"/>
                    <a:pt x="0" y="203162"/>
                  </a:cubicBezTo>
                  <a:lnTo>
                    <a:pt x="0" y="108385"/>
                  </a:lnTo>
                  <a:cubicBezTo>
                    <a:pt x="0" y="48525"/>
                    <a:pt x="48525" y="0"/>
                    <a:pt x="108385" y="0"/>
                  </a:cubicBezTo>
                  <a:close/>
                </a:path>
              </a:pathLst>
            </a:custGeom>
            <a:solidFill>
              <a:srgbClr val="7EC0A4"/>
            </a:solidFill>
          </p:spPr>
        </p:sp>
        <p:sp>
          <p:nvSpPr>
            <p:cNvPr name="TextBox 15" id="15"/>
            <p:cNvSpPr txBox="true"/>
            <p:nvPr/>
          </p:nvSpPr>
          <p:spPr>
            <a:xfrm>
              <a:off x="0" y="-38100"/>
              <a:ext cx="564385" cy="349647"/>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152755" y="7337641"/>
            <a:ext cx="7508144" cy="1182904"/>
            <a:chOff x="0" y="0"/>
            <a:chExt cx="1977454" cy="311547"/>
          </a:xfrm>
        </p:grpSpPr>
        <p:sp>
          <p:nvSpPr>
            <p:cNvPr name="Freeform 17" id="17"/>
            <p:cNvSpPr/>
            <p:nvPr/>
          </p:nvSpPr>
          <p:spPr>
            <a:xfrm flipH="false" flipV="false" rot="0">
              <a:off x="0" y="0"/>
              <a:ext cx="1977454" cy="311547"/>
            </a:xfrm>
            <a:custGeom>
              <a:avLst/>
              <a:gdLst/>
              <a:ahLst/>
              <a:cxnLst/>
              <a:rect r="r" b="b" t="t" l="l"/>
              <a:pathLst>
                <a:path h="311547" w="1977454">
                  <a:moveTo>
                    <a:pt x="30934" y="0"/>
                  </a:moveTo>
                  <a:lnTo>
                    <a:pt x="1946519" y="0"/>
                  </a:lnTo>
                  <a:cubicBezTo>
                    <a:pt x="1954724" y="0"/>
                    <a:pt x="1962592" y="3259"/>
                    <a:pt x="1968393" y="9060"/>
                  </a:cubicBezTo>
                  <a:cubicBezTo>
                    <a:pt x="1974194" y="14862"/>
                    <a:pt x="1977454" y="22730"/>
                    <a:pt x="1977454" y="30934"/>
                  </a:cubicBezTo>
                  <a:lnTo>
                    <a:pt x="1977454" y="280613"/>
                  </a:lnTo>
                  <a:cubicBezTo>
                    <a:pt x="1977454" y="288817"/>
                    <a:pt x="1974194" y="296685"/>
                    <a:pt x="1968393" y="302486"/>
                  </a:cubicBezTo>
                  <a:cubicBezTo>
                    <a:pt x="1962592" y="308288"/>
                    <a:pt x="1954724" y="311547"/>
                    <a:pt x="1946519" y="311547"/>
                  </a:cubicBezTo>
                  <a:lnTo>
                    <a:pt x="30934" y="311547"/>
                  </a:lnTo>
                  <a:cubicBezTo>
                    <a:pt x="22730" y="311547"/>
                    <a:pt x="14862" y="308288"/>
                    <a:pt x="9060" y="302486"/>
                  </a:cubicBezTo>
                  <a:cubicBezTo>
                    <a:pt x="3259" y="296685"/>
                    <a:pt x="0" y="288817"/>
                    <a:pt x="0" y="280613"/>
                  </a:cubicBezTo>
                  <a:lnTo>
                    <a:pt x="0" y="30934"/>
                  </a:lnTo>
                  <a:cubicBezTo>
                    <a:pt x="0" y="22730"/>
                    <a:pt x="3259" y="14862"/>
                    <a:pt x="9060" y="9060"/>
                  </a:cubicBezTo>
                  <a:cubicBezTo>
                    <a:pt x="14862" y="3259"/>
                    <a:pt x="22730" y="0"/>
                    <a:pt x="30934" y="0"/>
                  </a:cubicBezTo>
                  <a:close/>
                </a:path>
              </a:pathLst>
            </a:custGeom>
            <a:solidFill>
              <a:srgbClr val="FAF3E0"/>
            </a:solidFill>
          </p:spPr>
        </p:sp>
        <p:sp>
          <p:nvSpPr>
            <p:cNvPr name="TextBox 18" id="18"/>
            <p:cNvSpPr txBox="true"/>
            <p:nvPr/>
          </p:nvSpPr>
          <p:spPr>
            <a:xfrm>
              <a:off x="0" y="-38100"/>
              <a:ext cx="1977454" cy="349647"/>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6491756" y="7862804"/>
            <a:ext cx="767544" cy="76754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7CD34"/>
              </a:solidFill>
              <a:prstDash val="lgDash"/>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3520608">
            <a:off x="-5814032" y="5075729"/>
            <a:ext cx="7148228" cy="7109237"/>
          </a:xfrm>
          <a:custGeom>
            <a:avLst/>
            <a:gdLst/>
            <a:ahLst/>
            <a:cxnLst/>
            <a:rect r="r" b="b" t="t" l="l"/>
            <a:pathLst>
              <a:path h="7109237" w="7148228">
                <a:moveTo>
                  <a:pt x="0" y="0"/>
                </a:moveTo>
                <a:lnTo>
                  <a:pt x="7148227" y="0"/>
                </a:lnTo>
                <a:lnTo>
                  <a:pt x="7148227" y="7109237"/>
                </a:lnTo>
                <a:lnTo>
                  <a:pt x="0" y="71092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4836874" y="3210747"/>
            <a:ext cx="5676870" cy="1121147"/>
            <a:chOff x="0" y="0"/>
            <a:chExt cx="1495143" cy="295282"/>
          </a:xfrm>
        </p:grpSpPr>
        <p:sp>
          <p:nvSpPr>
            <p:cNvPr name="Freeform 24" id="24"/>
            <p:cNvSpPr/>
            <p:nvPr/>
          </p:nvSpPr>
          <p:spPr>
            <a:xfrm flipH="false" flipV="false" rot="0">
              <a:off x="0" y="0"/>
              <a:ext cx="1495143" cy="295282"/>
            </a:xfrm>
            <a:custGeom>
              <a:avLst/>
              <a:gdLst/>
              <a:ahLst/>
              <a:cxnLst/>
              <a:rect r="r" b="b" t="t" l="l"/>
              <a:pathLst>
                <a:path h="295282" w="1495143">
                  <a:moveTo>
                    <a:pt x="40913" y="0"/>
                  </a:moveTo>
                  <a:lnTo>
                    <a:pt x="1454230" y="0"/>
                  </a:lnTo>
                  <a:cubicBezTo>
                    <a:pt x="1476825" y="0"/>
                    <a:pt x="1495143" y="18317"/>
                    <a:pt x="1495143" y="40913"/>
                  </a:cubicBezTo>
                  <a:lnTo>
                    <a:pt x="1495143" y="254369"/>
                  </a:lnTo>
                  <a:cubicBezTo>
                    <a:pt x="1495143" y="265219"/>
                    <a:pt x="1490832" y="275626"/>
                    <a:pt x="1483160" y="283298"/>
                  </a:cubicBezTo>
                  <a:cubicBezTo>
                    <a:pt x="1475487" y="290971"/>
                    <a:pt x="1465081" y="295282"/>
                    <a:pt x="1454230" y="295282"/>
                  </a:cubicBezTo>
                  <a:lnTo>
                    <a:pt x="40913" y="295282"/>
                  </a:lnTo>
                  <a:cubicBezTo>
                    <a:pt x="18317" y="295282"/>
                    <a:pt x="0" y="276964"/>
                    <a:pt x="0" y="254369"/>
                  </a:cubicBezTo>
                  <a:lnTo>
                    <a:pt x="0" y="40913"/>
                  </a:lnTo>
                  <a:cubicBezTo>
                    <a:pt x="0" y="18317"/>
                    <a:pt x="18317" y="0"/>
                    <a:pt x="40913" y="0"/>
                  </a:cubicBezTo>
                  <a:close/>
                </a:path>
              </a:pathLst>
            </a:custGeom>
            <a:solidFill>
              <a:srgbClr val="FAF3E0"/>
            </a:solidFill>
          </p:spPr>
        </p:sp>
        <p:sp>
          <p:nvSpPr>
            <p:cNvPr name="TextBox 25" id="25"/>
            <p:cNvSpPr txBox="true"/>
            <p:nvPr/>
          </p:nvSpPr>
          <p:spPr>
            <a:xfrm>
              <a:off x="0" y="-38100"/>
              <a:ext cx="1495143" cy="333382"/>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155645" y="432108"/>
            <a:ext cx="13039328" cy="1114425"/>
          </a:xfrm>
          <a:prstGeom prst="rect">
            <a:avLst/>
          </a:prstGeom>
        </p:spPr>
        <p:txBody>
          <a:bodyPr anchor="t" rtlCol="false" tIns="0" lIns="0" bIns="0" rIns="0">
            <a:spAutoFit/>
          </a:bodyPr>
          <a:lstStyle/>
          <a:p>
            <a:pPr algn="ctr">
              <a:lnSpc>
                <a:spcPts val="8100"/>
              </a:lnSpc>
            </a:pPr>
            <a:r>
              <a:rPr lang="en-US" sz="9000">
                <a:solidFill>
                  <a:srgbClr val="1D0E07"/>
                </a:solidFill>
                <a:latin typeface="Fredoka One"/>
              </a:rPr>
              <a:t>ANGGOTA KELOMPOK</a:t>
            </a:r>
          </a:p>
        </p:txBody>
      </p:sp>
      <p:sp>
        <p:nvSpPr>
          <p:cNvPr name="TextBox 27" id="27"/>
          <p:cNvSpPr txBox="true"/>
          <p:nvPr/>
        </p:nvSpPr>
        <p:spPr>
          <a:xfrm rot="0">
            <a:off x="2654665" y="1644203"/>
            <a:ext cx="475555" cy="1566544"/>
          </a:xfrm>
          <a:prstGeom prst="rect">
            <a:avLst/>
          </a:prstGeom>
        </p:spPr>
        <p:txBody>
          <a:bodyPr anchor="t" rtlCol="false" tIns="0" lIns="0" bIns="0" rIns="0">
            <a:spAutoFit/>
          </a:bodyPr>
          <a:lstStyle/>
          <a:p>
            <a:pPr algn="ctr">
              <a:lnSpc>
                <a:spcPts val="12880"/>
              </a:lnSpc>
            </a:pPr>
            <a:r>
              <a:rPr lang="en-US" sz="9200">
                <a:solidFill>
                  <a:srgbClr val="1D0E07"/>
                </a:solidFill>
                <a:latin typeface="Fredoka One"/>
              </a:rPr>
              <a:t>1</a:t>
            </a:r>
          </a:p>
        </p:txBody>
      </p:sp>
      <p:sp>
        <p:nvSpPr>
          <p:cNvPr name="TextBox 28" id="28"/>
          <p:cNvSpPr txBox="true"/>
          <p:nvPr/>
        </p:nvSpPr>
        <p:spPr>
          <a:xfrm rot="0">
            <a:off x="5109551" y="1950166"/>
            <a:ext cx="4630142" cy="1011768"/>
          </a:xfrm>
          <a:prstGeom prst="rect">
            <a:avLst/>
          </a:prstGeom>
        </p:spPr>
        <p:txBody>
          <a:bodyPr anchor="t" rtlCol="false" tIns="0" lIns="0" bIns="0" rIns="0">
            <a:spAutoFit/>
          </a:bodyPr>
          <a:lstStyle/>
          <a:p>
            <a:pPr algn="ctr">
              <a:lnSpc>
                <a:spcPts val="8283"/>
              </a:lnSpc>
            </a:pPr>
            <a:r>
              <a:rPr lang="en-US" sz="5916">
                <a:solidFill>
                  <a:srgbClr val="1D0E07"/>
                </a:solidFill>
                <a:latin typeface="Fredoka One"/>
              </a:rPr>
              <a:t>Ainun Fatwa</a:t>
            </a:r>
          </a:p>
        </p:txBody>
      </p:sp>
      <p:sp>
        <p:nvSpPr>
          <p:cNvPr name="TextBox 29" id="29"/>
          <p:cNvSpPr txBox="true"/>
          <p:nvPr/>
        </p:nvSpPr>
        <p:spPr>
          <a:xfrm rot="0">
            <a:off x="5926479" y="3319610"/>
            <a:ext cx="3497659" cy="1012284"/>
          </a:xfrm>
          <a:prstGeom prst="rect">
            <a:avLst/>
          </a:prstGeom>
        </p:spPr>
        <p:txBody>
          <a:bodyPr anchor="t" rtlCol="false" tIns="0" lIns="0" bIns="0" rIns="0">
            <a:spAutoFit/>
          </a:bodyPr>
          <a:lstStyle/>
          <a:p>
            <a:pPr algn="ctr">
              <a:lnSpc>
                <a:spcPts val="8254"/>
              </a:lnSpc>
            </a:pPr>
            <a:r>
              <a:rPr lang="en-US" sz="5896">
                <a:solidFill>
                  <a:srgbClr val="1D0E07"/>
                </a:solidFill>
                <a:latin typeface="Fredoka One"/>
              </a:rPr>
              <a:t>221011012</a:t>
            </a:r>
          </a:p>
        </p:txBody>
      </p:sp>
      <p:sp>
        <p:nvSpPr>
          <p:cNvPr name="TextBox 30" id="30"/>
          <p:cNvSpPr txBox="true"/>
          <p:nvPr/>
        </p:nvSpPr>
        <p:spPr>
          <a:xfrm rot="0">
            <a:off x="7675309" y="5525273"/>
            <a:ext cx="666948" cy="1566544"/>
          </a:xfrm>
          <a:prstGeom prst="rect">
            <a:avLst/>
          </a:prstGeom>
        </p:spPr>
        <p:txBody>
          <a:bodyPr anchor="t" rtlCol="false" tIns="0" lIns="0" bIns="0" rIns="0">
            <a:spAutoFit/>
          </a:bodyPr>
          <a:lstStyle/>
          <a:p>
            <a:pPr algn="ctr">
              <a:lnSpc>
                <a:spcPts val="12880"/>
              </a:lnSpc>
            </a:pPr>
            <a:r>
              <a:rPr lang="en-US" sz="9200">
                <a:solidFill>
                  <a:srgbClr val="1D0E07"/>
                </a:solidFill>
                <a:latin typeface="Open Sans Bold"/>
              </a:rPr>
              <a:t>2</a:t>
            </a:r>
          </a:p>
        </p:txBody>
      </p:sp>
      <p:sp>
        <p:nvSpPr>
          <p:cNvPr name="TextBox 31" id="31"/>
          <p:cNvSpPr txBox="true"/>
          <p:nvPr/>
        </p:nvSpPr>
        <p:spPr>
          <a:xfrm rot="0">
            <a:off x="8930695" y="6046635"/>
            <a:ext cx="9422245" cy="889104"/>
          </a:xfrm>
          <a:prstGeom prst="rect">
            <a:avLst/>
          </a:prstGeom>
        </p:spPr>
        <p:txBody>
          <a:bodyPr anchor="t" rtlCol="false" tIns="0" lIns="0" bIns="0" rIns="0">
            <a:spAutoFit/>
          </a:bodyPr>
          <a:lstStyle/>
          <a:p>
            <a:pPr algn="ctr">
              <a:lnSpc>
                <a:spcPts val="7297"/>
              </a:lnSpc>
            </a:pPr>
            <a:r>
              <a:rPr lang="en-US" sz="5212">
                <a:solidFill>
                  <a:srgbClr val="1D0E07"/>
                </a:solidFill>
                <a:latin typeface="Fredoka One"/>
              </a:rPr>
              <a:t>Muhammad fadel Hasyim</a:t>
            </a:r>
          </a:p>
        </p:txBody>
      </p:sp>
      <p:sp>
        <p:nvSpPr>
          <p:cNvPr name="TextBox 32" id="32"/>
          <p:cNvSpPr txBox="true"/>
          <p:nvPr/>
        </p:nvSpPr>
        <p:spPr>
          <a:xfrm rot="0">
            <a:off x="8685337" y="9073897"/>
            <a:ext cx="7508144" cy="323215"/>
          </a:xfrm>
          <a:prstGeom prst="rect">
            <a:avLst/>
          </a:prstGeom>
        </p:spPr>
        <p:txBody>
          <a:bodyPr anchor="t" rtlCol="false" tIns="0" lIns="0" bIns="0" rIns="0">
            <a:spAutoFit/>
          </a:bodyPr>
          <a:lstStyle/>
          <a:p>
            <a:pPr algn="ctr">
              <a:lnSpc>
                <a:spcPts val="2659"/>
              </a:lnSpc>
              <a:spcBef>
                <a:spcPct val="0"/>
              </a:spcBef>
            </a:pPr>
          </a:p>
        </p:txBody>
      </p:sp>
      <p:sp>
        <p:nvSpPr>
          <p:cNvPr name="TextBox 33" id="33"/>
          <p:cNvSpPr txBox="true"/>
          <p:nvPr/>
        </p:nvSpPr>
        <p:spPr>
          <a:xfrm rot="0">
            <a:off x="10152755" y="7437921"/>
            <a:ext cx="7508144" cy="887095"/>
          </a:xfrm>
          <a:prstGeom prst="rect">
            <a:avLst/>
          </a:prstGeom>
        </p:spPr>
        <p:txBody>
          <a:bodyPr anchor="t" rtlCol="false" tIns="0" lIns="0" bIns="0" rIns="0">
            <a:spAutoFit/>
          </a:bodyPr>
          <a:lstStyle/>
          <a:p>
            <a:pPr algn="ctr">
              <a:lnSpc>
                <a:spcPts val="7279"/>
              </a:lnSpc>
            </a:pPr>
            <a:r>
              <a:rPr lang="en-US" sz="5199">
                <a:solidFill>
                  <a:srgbClr val="1D0E07"/>
                </a:solidFill>
                <a:latin typeface="Fredoka One"/>
              </a:rPr>
              <a:t>221011042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Freeform 2" id="2"/>
          <p:cNvSpPr/>
          <p:nvPr/>
        </p:nvSpPr>
        <p:spPr>
          <a:xfrm flipH="false" flipV="false" rot="0">
            <a:off x="14980908" y="-3525443"/>
            <a:ext cx="7148228" cy="7109237"/>
          </a:xfrm>
          <a:custGeom>
            <a:avLst/>
            <a:gdLst/>
            <a:ahLst/>
            <a:cxnLst/>
            <a:rect r="r" b="b" t="t" l="l"/>
            <a:pathLst>
              <a:path h="7109237" w="7148228">
                <a:moveTo>
                  <a:pt x="0" y="0"/>
                </a:moveTo>
                <a:lnTo>
                  <a:pt x="7148228" y="0"/>
                </a:lnTo>
                <a:lnTo>
                  <a:pt x="7148228" y="7109237"/>
                </a:lnTo>
                <a:lnTo>
                  <a:pt x="0" y="71092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7951" y="4509744"/>
            <a:ext cx="4553459" cy="5271732"/>
          </a:xfrm>
          <a:custGeom>
            <a:avLst/>
            <a:gdLst/>
            <a:ahLst/>
            <a:cxnLst/>
            <a:rect r="r" b="b" t="t" l="l"/>
            <a:pathLst>
              <a:path h="5271732" w="4553459">
                <a:moveTo>
                  <a:pt x="0" y="0"/>
                </a:moveTo>
                <a:lnTo>
                  <a:pt x="4553458" y="0"/>
                </a:lnTo>
                <a:lnTo>
                  <a:pt x="4553458" y="5271732"/>
                </a:lnTo>
                <a:lnTo>
                  <a:pt x="0" y="5271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970793">
            <a:off x="10925052" y="7437034"/>
            <a:ext cx="1060723" cy="638362"/>
          </a:xfrm>
          <a:custGeom>
            <a:avLst/>
            <a:gdLst/>
            <a:ahLst/>
            <a:cxnLst/>
            <a:rect r="r" b="b" t="t" l="l"/>
            <a:pathLst>
              <a:path h="638362" w="1060723">
                <a:moveTo>
                  <a:pt x="0" y="0"/>
                </a:moveTo>
                <a:lnTo>
                  <a:pt x="1060723" y="0"/>
                </a:lnTo>
                <a:lnTo>
                  <a:pt x="1060723" y="638362"/>
                </a:lnTo>
                <a:lnTo>
                  <a:pt x="0" y="638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49869" y="1028700"/>
            <a:ext cx="10852846" cy="6727515"/>
            <a:chOff x="0" y="0"/>
            <a:chExt cx="2858363" cy="1771856"/>
          </a:xfrm>
        </p:grpSpPr>
        <p:sp>
          <p:nvSpPr>
            <p:cNvPr name="Freeform 6" id="6"/>
            <p:cNvSpPr/>
            <p:nvPr/>
          </p:nvSpPr>
          <p:spPr>
            <a:xfrm flipH="false" flipV="false" rot="0">
              <a:off x="0" y="0"/>
              <a:ext cx="2858363" cy="1771856"/>
            </a:xfrm>
            <a:custGeom>
              <a:avLst/>
              <a:gdLst/>
              <a:ahLst/>
              <a:cxnLst/>
              <a:rect r="r" b="b" t="t" l="l"/>
              <a:pathLst>
                <a:path h="1771856" w="2858363">
                  <a:moveTo>
                    <a:pt x="21401" y="0"/>
                  </a:moveTo>
                  <a:lnTo>
                    <a:pt x="2836962" y="0"/>
                  </a:lnTo>
                  <a:cubicBezTo>
                    <a:pt x="2842638" y="0"/>
                    <a:pt x="2848081" y="2255"/>
                    <a:pt x="2852095" y="6268"/>
                  </a:cubicBezTo>
                  <a:cubicBezTo>
                    <a:pt x="2856108" y="10281"/>
                    <a:pt x="2858363" y="15725"/>
                    <a:pt x="2858363" y="21401"/>
                  </a:cubicBezTo>
                  <a:lnTo>
                    <a:pt x="2858363" y="1750455"/>
                  </a:lnTo>
                  <a:cubicBezTo>
                    <a:pt x="2858363" y="1756131"/>
                    <a:pt x="2856108" y="1761574"/>
                    <a:pt x="2852095" y="1765588"/>
                  </a:cubicBezTo>
                  <a:cubicBezTo>
                    <a:pt x="2848081" y="1769601"/>
                    <a:pt x="2842638" y="1771856"/>
                    <a:pt x="2836962" y="1771856"/>
                  </a:cubicBezTo>
                  <a:lnTo>
                    <a:pt x="21401" y="1771856"/>
                  </a:lnTo>
                  <a:cubicBezTo>
                    <a:pt x="15725" y="1771856"/>
                    <a:pt x="10281" y="1769601"/>
                    <a:pt x="6268" y="1765588"/>
                  </a:cubicBezTo>
                  <a:cubicBezTo>
                    <a:pt x="2255" y="1761574"/>
                    <a:pt x="0" y="1756131"/>
                    <a:pt x="0" y="1750455"/>
                  </a:cubicBezTo>
                  <a:lnTo>
                    <a:pt x="0" y="21401"/>
                  </a:lnTo>
                  <a:cubicBezTo>
                    <a:pt x="0" y="15725"/>
                    <a:pt x="2255" y="10281"/>
                    <a:pt x="6268" y="6268"/>
                  </a:cubicBezTo>
                  <a:cubicBezTo>
                    <a:pt x="10281" y="2255"/>
                    <a:pt x="15725" y="0"/>
                    <a:pt x="21401" y="0"/>
                  </a:cubicBezTo>
                  <a:close/>
                </a:path>
              </a:pathLst>
            </a:custGeom>
            <a:solidFill>
              <a:srgbClr val="7EC0A4"/>
            </a:solidFill>
          </p:spPr>
        </p:sp>
        <p:sp>
          <p:nvSpPr>
            <p:cNvPr name="TextBox 7" id="7"/>
            <p:cNvSpPr txBox="true"/>
            <p:nvPr/>
          </p:nvSpPr>
          <p:spPr>
            <a:xfrm>
              <a:off x="0" y="-38100"/>
              <a:ext cx="2858363" cy="180995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704179" y="644928"/>
            <a:ext cx="767544" cy="7675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7CD34"/>
              </a:solidFill>
              <a:prstDash val="lgDash"/>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3520608">
            <a:off x="-5814032" y="5075729"/>
            <a:ext cx="7148228" cy="7109237"/>
          </a:xfrm>
          <a:custGeom>
            <a:avLst/>
            <a:gdLst/>
            <a:ahLst/>
            <a:cxnLst/>
            <a:rect r="r" b="b" t="t" l="l"/>
            <a:pathLst>
              <a:path h="7109237" w="7148228">
                <a:moveTo>
                  <a:pt x="0" y="0"/>
                </a:moveTo>
                <a:lnTo>
                  <a:pt x="7148227" y="0"/>
                </a:lnTo>
                <a:lnTo>
                  <a:pt x="7148227" y="7109237"/>
                </a:lnTo>
                <a:lnTo>
                  <a:pt x="0" y="71092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3087951" y="1807694"/>
            <a:ext cx="4933956" cy="1976215"/>
            <a:chOff x="0" y="0"/>
            <a:chExt cx="1299478" cy="520485"/>
          </a:xfrm>
        </p:grpSpPr>
        <p:sp>
          <p:nvSpPr>
            <p:cNvPr name="Freeform 13" id="13"/>
            <p:cNvSpPr/>
            <p:nvPr/>
          </p:nvSpPr>
          <p:spPr>
            <a:xfrm flipH="false" flipV="false" rot="0">
              <a:off x="0" y="0"/>
              <a:ext cx="1299478" cy="520485"/>
            </a:xfrm>
            <a:custGeom>
              <a:avLst/>
              <a:gdLst/>
              <a:ahLst/>
              <a:cxnLst/>
              <a:rect r="r" b="b" t="t" l="l"/>
              <a:pathLst>
                <a:path h="520485" w="1299478">
                  <a:moveTo>
                    <a:pt x="54919" y="0"/>
                  </a:moveTo>
                  <a:lnTo>
                    <a:pt x="1244559" y="0"/>
                  </a:lnTo>
                  <a:cubicBezTo>
                    <a:pt x="1259125" y="0"/>
                    <a:pt x="1273093" y="5786"/>
                    <a:pt x="1283393" y="16085"/>
                  </a:cubicBezTo>
                  <a:cubicBezTo>
                    <a:pt x="1293692" y="26385"/>
                    <a:pt x="1299478" y="40353"/>
                    <a:pt x="1299478" y="54919"/>
                  </a:cubicBezTo>
                  <a:lnTo>
                    <a:pt x="1299478" y="465566"/>
                  </a:lnTo>
                  <a:cubicBezTo>
                    <a:pt x="1299478" y="495897"/>
                    <a:pt x="1274890" y="520485"/>
                    <a:pt x="1244559" y="520485"/>
                  </a:cubicBezTo>
                  <a:lnTo>
                    <a:pt x="54919" y="520485"/>
                  </a:lnTo>
                  <a:cubicBezTo>
                    <a:pt x="40353" y="520485"/>
                    <a:pt x="26385" y="514699"/>
                    <a:pt x="16085" y="504399"/>
                  </a:cubicBezTo>
                  <a:cubicBezTo>
                    <a:pt x="5786" y="494100"/>
                    <a:pt x="0" y="480131"/>
                    <a:pt x="0" y="465566"/>
                  </a:cubicBezTo>
                  <a:lnTo>
                    <a:pt x="0" y="54919"/>
                  </a:lnTo>
                  <a:cubicBezTo>
                    <a:pt x="0" y="40353"/>
                    <a:pt x="5786" y="26385"/>
                    <a:pt x="16085" y="16085"/>
                  </a:cubicBezTo>
                  <a:cubicBezTo>
                    <a:pt x="26385" y="5786"/>
                    <a:pt x="40353" y="0"/>
                    <a:pt x="54919" y="0"/>
                  </a:cubicBezTo>
                  <a:close/>
                </a:path>
              </a:pathLst>
            </a:custGeom>
            <a:solidFill>
              <a:srgbClr val="FAF3E0"/>
            </a:solidFill>
          </p:spPr>
        </p:sp>
        <p:sp>
          <p:nvSpPr>
            <p:cNvPr name="TextBox 14" id="14"/>
            <p:cNvSpPr txBox="true"/>
            <p:nvPr/>
          </p:nvSpPr>
          <p:spPr>
            <a:xfrm>
              <a:off x="0" y="-38100"/>
              <a:ext cx="1299478" cy="558585"/>
            </a:xfrm>
            <a:prstGeom prst="rect">
              <a:avLst/>
            </a:prstGeom>
          </p:spPr>
          <p:txBody>
            <a:bodyPr anchor="ctr" rtlCol="false" tIns="50800" lIns="50800" bIns="50800" rIns="50800"/>
            <a:lstStyle/>
            <a:p>
              <a:pPr algn="ctr">
                <a:lnSpc>
                  <a:spcPts val="2659"/>
                </a:lnSpc>
              </a:pPr>
              <a:r>
                <a:rPr lang="en-US" sz="1899">
                  <a:solidFill>
                    <a:srgbClr val="1D0E07"/>
                  </a:solidFill>
                  <a:latin typeface="Fredoka One"/>
                </a:rPr>
                <a:t> Kode ini  dirancang untuk membuka, memanipulasi, dan menyimpan gambar. </a:t>
              </a:r>
            </a:p>
          </p:txBody>
        </p:sp>
      </p:grpSp>
      <p:sp>
        <p:nvSpPr>
          <p:cNvPr name="Freeform 15" id="15"/>
          <p:cNvSpPr/>
          <p:nvPr/>
        </p:nvSpPr>
        <p:spPr>
          <a:xfrm flipH="false" flipV="false" rot="0">
            <a:off x="647295" y="1844502"/>
            <a:ext cx="9058697" cy="4695396"/>
          </a:xfrm>
          <a:custGeom>
            <a:avLst/>
            <a:gdLst/>
            <a:ahLst/>
            <a:cxnLst/>
            <a:rect r="r" b="b" t="t" l="l"/>
            <a:pathLst>
              <a:path h="4695396" w="9058697">
                <a:moveTo>
                  <a:pt x="0" y="0"/>
                </a:moveTo>
                <a:lnTo>
                  <a:pt x="9058697" y="0"/>
                </a:lnTo>
                <a:lnTo>
                  <a:pt x="9058697" y="4695396"/>
                </a:lnTo>
                <a:lnTo>
                  <a:pt x="0" y="4695396"/>
                </a:lnTo>
                <a:lnTo>
                  <a:pt x="0" y="0"/>
                </a:lnTo>
                <a:close/>
              </a:path>
            </a:pathLst>
          </a:custGeom>
          <a:blipFill>
            <a:blip r:embed="rId8"/>
            <a:stretch>
              <a:fillRect l="-89700" t="-152935" r="-151624" b="-117475"/>
            </a:stretch>
          </a:blipFill>
        </p:spPr>
      </p:sp>
      <p:sp>
        <p:nvSpPr>
          <p:cNvPr name="Freeform 16" id="16"/>
          <p:cNvSpPr/>
          <p:nvPr/>
        </p:nvSpPr>
        <p:spPr>
          <a:xfrm flipH="false" flipV="false" rot="10182011">
            <a:off x="8361439" y="2744638"/>
            <a:ext cx="4279096" cy="1073664"/>
          </a:xfrm>
          <a:custGeom>
            <a:avLst/>
            <a:gdLst/>
            <a:ahLst/>
            <a:cxnLst/>
            <a:rect r="r" b="b" t="t" l="l"/>
            <a:pathLst>
              <a:path h="1073664" w="4279096">
                <a:moveTo>
                  <a:pt x="0" y="0"/>
                </a:moveTo>
                <a:lnTo>
                  <a:pt x="4279096" y="0"/>
                </a:lnTo>
                <a:lnTo>
                  <a:pt x="4279096" y="1073664"/>
                </a:lnTo>
                <a:lnTo>
                  <a:pt x="0" y="10736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grpSp>
        <p:nvGrpSpPr>
          <p:cNvPr name="Group 2" id="2"/>
          <p:cNvGrpSpPr/>
          <p:nvPr/>
        </p:nvGrpSpPr>
        <p:grpSpPr>
          <a:xfrm rot="0">
            <a:off x="-585331" y="5143500"/>
            <a:ext cx="18945185" cy="5129926"/>
            <a:chOff x="0" y="0"/>
            <a:chExt cx="4989678" cy="1351092"/>
          </a:xfrm>
        </p:grpSpPr>
        <p:sp>
          <p:nvSpPr>
            <p:cNvPr name="Freeform 3" id="3"/>
            <p:cNvSpPr/>
            <p:nvPr/>
          </p:nvSpPr>
          <p:spPr>
            <a:xfrm flipH="false" flipV="false" rot="0">
              <a:off x="0" y="0"/>
              <a:ext cx="4989678" cy="1351092"/>
            </a:xfrm>
            <a:custGeom>
              <a:avLst/>
              <a:gdLst/>
              <a:ahLst/>
              <a:cxnLst/>
              <a:rect r="r" b="b" t="t" l="l"/>
              <a:pathLst>
                <a:path h="1351092" w="4989678">
                  <a:moveTo>
                    <a:pt x="12259" y="0"/>
                  </a:moveTo>
                  <a:lnTo>
                    <a:pt x="4977419" y="0"/>
                  </a:lnTo>
                  <a:cubicBezTo>
                    <a:pt x="4984190" y="0"/>
                    <a:pt x="4989678" y="5489"/>
                    <a:pt x="4989678" y="12259"/>
                  </a:cubicBezTo>
                  <a:lnTo>
                    <a:pt x="4989678" y="1338832"/>
                  </a:lnTo>
                  <a:cubicBezTo>
                    <a:pt x="4989678" y="1342084"/>
                    <a:pt x="4988387" y="1345202"/>
                    <a:pt x="4986088" y="1347501"/>
                  </a:cubicBezTo>
                  <a:cubicBezTo>
                    <a:pt x="4983788" y="1349800"/>
                    <a:pt x="4980670" y="1351092"/>
                    <a:pt x="4977419" y="1351092"/>
                  </a:cubicBezTo>
                  <a:lnTo>
                    <a:pt x="12259" y="1351092"/>
                  </a:lnTo>
                  <a:cubicBezTo>
                    <a:pt x="9008" y="1351092"/>
                    <a:pt x="5890" y="1349800"/>
                    <a:pt x="3591" y="1347501"/>
                  </a:cubicBezTo>
                  <a:cubicBezTo>
                    <a:pt x="1292" y="1345202"/>
                    <a:pt x="0" y="1342084"/>
                    <a:pt x="0" y="1338832"/>
                  </a:cubicBezTo>
                  <a:lnTo>
                    <a:pt x="0" y="12259"/>
                  </a:lnTo>
                  <a:cubicBezTo>
                    <a:pt x="0" y="9008"/>
                    <a:pt x="1292" y="5890"/>
                    <a:pt x="3591" y="3591"/>
                  </a:cubicBezTo>
                  <a:cubicBezTo>
                    <a:pt x="5890" y="1292"/>
                    <a:pt x="9008" y="0"/>
                    <a:pt x="12259" y="0"/>
                  </a:cubicBezTo>
                  <a:close/>
                </a:path>
              </a:pathLst>
            </a:custGeom>
            <a:solidFill>
              <a:srgbClr val="7EC0A4"/>
            </a:solidFill>
          </p:spPr>
        </p:sp>
        <p:sp>
          <p:nvSpPr>
            <p:cNvPr name="TextBox 4" id="4"/>
            <p:cNvSpPr txBox="true"/>
            <p:nvPr/>
          </p:nvSpPr>
          <p:spPr>
            <a:xfrm>
              <a:off x="0" y="-38100"/>
              <a:ext cx="4989678" cy="1389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655925" y="2461193"/>
            <a:ext cx="655234" cy="6552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804327">
            <a:off x="6908295" y="-140820"/>
            <a:ext cx="1919722" cy="736693"/>
          </a:xfrm>
          <a:custGeom>
            <a:avLst/>
            <a:gdLst/>
            <a:ahLst/>
            <a:cxnLst/>
            <a:rect r="r" b="b" t="t" l="l"/>
            <a:pathLst>
              <a:path h="736693" w="1919722">
                <a:moveTo>
                  <a:pt x="0" y="0"/>
                </a:moveTo>
                <a:lnTo>
                  <a:pt x="1919722" y="0"/>
                </a:lnTo>
                <a:lnTo>
                  <a:pt x="1919722" y="736693"/>
                </a:lnTo>
                <a:lnTo>
                  <a:pt x="0" y="7366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16551">
            <a:off x="12535767" y="3775249"/>
            <a:ext cx="1060723" cy="638362"/>
          </a:xfrm>
          <a:custGeom>
            <a:avLst/>
            <a:gdLst/>
            <a:ahLst/>
            <a:cxnLst/>
            <a:rect r="r" b="b" t="t" l="l"/>
            <a:pathLst>
              <a:path h="638362" w="1060723">
                <a:moveTo>
                  <a:pt x="0" y="0"/>
                </a:moveTo>
                <a:lnTo>
                  <a:pt x="1060723" y="0"/>
                </a:lnTo>
                <a:lnTo>
                  <a:pt x="1060723" y="638362"/>
                </a:lnTo>
                <a:lnTo>
                  <a:pt x="0" y="638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677875" y="5248930"/>
            <a:ext cx="3517997" cy="4114800"/>
          </a:xfrm>
          <a:custGeom>
            <a:avLst/>
            <a:gdLst/>
            <a:ahLst/>
            <a:cxnLst/>
            <a:rect r="r" b="b" t="t" l="l"/>
            <a:pathLst>
              <a:path h="4114800" w="3517997">
                <a:moveTo>
                  <a:pt x="0" y="0"/>
                </a:moveTo>
                <a:lnTo>
                  <a:pt x="3517997" y="0"/>
                </a:lnTo>
                <a:lnTo>
                  <a:pt x="3517997" y="4114800"/>
                </a:lnTo>
                <a:lnTo>
                  <a:pt x="0" y="4114800"/>
                </a:lnTo>
                <a:lnTo>
                  <a:pt x="0" y="0"/>
                </a:lnTo>
                <a:close/>
              </a:path>
            </a:pathLst>
          </a:custGeom>
          <a:blipFill>
            <a:blip r:embed="rId6"/>
            <a:stretch>
              <a:fillRect l="-30199" t="-62268" r="-301023" b="-45113"/>
            </a:stretch>
          </a:blipFill>
        </p:spPr>
      </p:sp>
      <p:sp>
        <p:nvSpPr>
          <p:cNvPr name="Freeform 11" id="11"/>
          <p:cNvSpPr/>
          <p:nvPr/>
        </p:nvSpPr>
        <p:spPr>
          <a:xfrm flipH="false" flipV="false" rot="0">
            <a:off x="9319697" y="4864498"/>
            <a:ext cx="3603593" cy="5408928"/>
          </a:xfrm>
          <a:custGeom>
            <a:avLst/>
            <a:gdLst/>
            <a:ahLst/>
            <a:cxnLst/>
            <a:rect r="r" b="b" t="t" l="l"/>
            <a:pathLst>
              <a:path h="5408928" w="3603593">
                <a:moveTo>
                  <a:pt x="0" y="0"/>
                </a:moveTo>
                <a:lnTo>
                  <a:pt x="3603593" y="0"/>
                </a:lnTo>
                <a:lnTo>
                  <a:pt x="3603593" y="5408928"/>
                </a:lnTo>
                <a:lnTo>
                  <a:pt x="0" y="5408928"/>
                </a:lnTo>
                <a:lnTo>
                  <a:pt x="0" y="0"/>
                </a:lnTo>
                <a:close/>
              </a:path>
            </a:pathLst>
          </a:custGeom>
          <a:blipFill>
            <a:blip r:embed="rId7"/>
            <a:stretch>
              <a:fillRect l="-44244" t="-52624" r="-328606" b="-24578"/>
            </a:stretch>
          </a:blipFill>
        </p:spPr>
      </p:sp>
      <p:sp>
        <p:nvSpPr>
          <p:cNvPr name="Freeform 12" id="12"/>
          <p:cNvSpPr/>
          <p:nvPr/>
        </p:nvSpPr>
        <p:spPr>
          <a:xfrm flipH="false" flipV="false" rot="-2182203">
            <a:off x="12898359" y="6458553"/>
            <a:ext cx="1828209" cy="516469"/>
          </a:xfrm>
          <a:custGeom>
            <a:avLst/>
            <a:gdLst/>
            <a:ahLst/>
            <a:cxnLst/>
            <a:rect r="r" b="b" t="t" l="l"/>
            <a:pathLst>
              <a:path h="516469" w="1828209">
                <a:moveTo>
                  <a:pt x="0" y="0"/>
                </a:moveTo>
                <a:lnTo>
                  <a:pt x="1828209" y="0"/>
                </a:lnTo>
                <a:lnTo>
                  <a:pt x="1828209" y="516469"/>
                </a:lnTo>
                <a:lnTo>
                  <a:pt x="0" y="5164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6470733">
            <a:off x="3699917" y="5583079"/>
            <a:ext cx="1975790" cy="1444123"/>
          </a:xfrm>
          <a:custGeom>
            <a:avLst/>
            <a:gdLst/>
            <a:ahLst/>
            <a:cxnLst/>
            <a:rect r="r" b="b" t="t" l="l"/>
            <a:pathLst>
              <a:path h="1444123" w="1975790">
                <a:moveTo>
                  <a:pt x="0" y="0"/>
                </a:moveTo>
                <a:lnTo>
                  <a:pt x="1975790" y="0"/>
                </a:lnTo>
                <a:lnTo>
                  <a:pt x="1975790" y="1444123"/>
                </a:lnTo>
                <a:lnTo>
                  <a:pt x="0" y="14441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591651" y="1854669"/>
            <a:ext cx="4966643" cy="2935646"/>
          </a:xfrm>
          <a:custGeom>
            <a:avLst/>
            <a:gdLst/>
            <a:ahLst/>
            <a:cxnLst/>
            <a:rect r="r" b="b" t="t" l="l"/>
            <a:pathLst>
              <a:path h="2935646" w="4966643">
                <a:moveTo>
                  <a:pt x="0" y="0"/>
                </a:moveTo>
                <a:lnTo>
                  <a:pt x="4966643" y="0"/>
                </a:lnTo>
                <a:lnTo>
                  <a:pt x="4966643" y="2935646"/>
                </a:lnTo>
                <a:lnTo>
                  <a:pt x="0" y="2935646"/>
                </a:lnTo>
                <a:lnTo>
                  <a:pt x="0" y="0"/>
                </a:lnTo>
                <a:close/>
              </a:path>
            </a:pathLst>
          </a:custGeom>
          <a:blipFill>
            <a:blip r:embed="rId12"/>
            <a:stretch>
              <a:fillRect l="-179802" t="-390148" r="-782073" b="-520396"/>
            </a:stretch>
          </a:blipFill>
        </p:spPr>
      </p:sp>
      <p:sp>
        <p:nvSpPr>
          <p:cNvPr name="Freeform 15" id="15"/>
          <p:cNvSpPr/>
          <p:nvPr/>
        </p:nvSpPr>
        <p:spPr>
          <a:xfrm flipH="false" flipV="false" rot="0">
            <a:off x="12493964" y="1841347"/>
            <a:ext cx="5444248" cy="2948968"/>
          </a:xfrm>
          <a:custGeom>
            <a:avLst/>
            <a:gdLst/>
            <a:ahLst/>
            <a:cxnLst/>
            <a:rect r="r" b="b" t="t" l="l"/>
            <a:pathLst>
              <a:path h="2948968" w="5444248">
                <a:moveTo>
                  <a:pt x="0" y="0"/>
                </a:moveTo>
                <a:lnTo>
                  <a:pt x="5444247" y="0"/>
                </a:lnTo>
                <a:lnTo>
                  <a:pt x="5444247" y="2948968"/>
                </a:lnTo>
                <a:lnTo>
                  <a:pt x="0" y="2948968"/>
                </a:lnTo>
                <a:lnTo>
                  <a:pt x="0" y="0"/>
                </a:lnTo>
                <a:close/>
              </a:path>
            </a:pathLst>
          </a:custGeom>
          <a:blipFill>
            <a:blip r:embed="rId13"/>
            <a:stretch>
              <a:fillRect l="-74554" t="-346755" r="-737033" b="-499893"/>
            </a:stretch>
          </a:blipFill>
        </p:spPr>
      </p:sp>
      <p:sp>
        <p:nvSpPr>
          <p:cNvPr name="TextBox 16" id="16"/>
          <p:cNvSpPr txBox="true"/>
          <p:nvPr/>
        </p:nvSpPr>
        <p:spPr>
          <a:xfrm rot="0">
            <a:off x="1095746" y="5803481"/>
            <a:ext cx="1979226" cy="555796"/>
          </a:xfrm>
          <a:prstGeom prst="rect">
            <a:avLst/>
          </a:prstGeom>
        </p:spPr>
        <p:txBody>
          <a:bodyPr anchor="t" rtlCol="false" tIns="0" lIns="0" bIns="0" rIns="0">
            <a:spAutoFit/>
          </a:bodyPr>
          <a:lstStyle/>
          <a:p>
            <a:pPr algn="ctr">
              <a:lnSpc>
                <a:spcPts val="4515"/>
              </a:lnSpc>
            </a:pPr>
            <a:r>
              <a:rPr lang="en-US" sz="3225">
                <a:solidFill>
                  <a:srgbClr val="FFFFFF"/>
                </a:solidFill>
                <a:latin typeface="Open Sans Bold"/>
              </a:rPr>
              <a:t>Gambar 1</a:t>
            </a:r>
          </a:p>
        </p:txBody>
      </p:sp>
      <p:sp>
        <p:nvSpPr>
          <p:cNvPr name="TextBox 17" id="17"/>
          <p:cNvSpPr txBox="true"/>
          <p:nvPr/>
        </p:nvSpPr>
        <p:spPr>
          <a:xfrm rot="0">
            <a:off x="15188040" y="5191780"/>
            <a:ext cx="1918828" cy="531344"/>
          </a:xfrm>
          <a:prstGeom prst="rect">
            <a:avLst/>
          </a:prstGeom>
        </p:spPr>
        <p:txBody>
          <a:bodyPr anchor="t" rtlCol="false" tIns="0" lIns="0" bIns="0" rIns="0">
            <a:spAutoFit/>
          </a:bodyPr>
          <a:lstStyle/>
          <a:p>
            <a:pPr algn="ctr">
              <a:lnSpc>
                <a:spcPts val="4377"/>
              </a:lnSpc>
            </a:pPr>
            <a:r>
              <a:rPr lang="en-US" sz="3127">
                <a:solidFill>
                  <a:srgbClr val="FFFFFF"/>
                </a:solidFill>
                <a:latin typeface="Open Sans Bold"/>
              </a:rPr>
              <a:t>Gambar 2</a:t>
            </a:r>
          </a:p>
        </p:txBody>
      </p:sp>
      <p:sp>
        <p:nvSpPr>
          <p:cNvPr name="TextBox 18" id="18"/>
          <p:cNvSpPr txBox="true"/>
          <p:nvPr/>
        </p:nvSpPr>
        <p:spPr>
          <a:xfrm rot="0">
            <a:off x="167270" y="7172325"/>
            <a:ext cx="5391024" cy="2422632"/>
          </a:xfrm>
          <a:prstGeom prst="rect">
            <a:avLst/>
          </a:prstGeom>
        </p:spPr>
        <p:txBody>
          <a:bodyPr anchor="t" rtlCol="false" tIns="0" lIns="0" bIns="0" rIns="0">
            <a:spAutoFit/>
          </a:bodyPr>
          <a:lstStyle/>
          <a:p>
            <a:pPr algn="ctr">
              <a:lnSpc>
                <a:spcPts val="2158"/>
              </a:lnSpc>
            </a:pPr>
            <a:r>
              <a:rPr lang="en-US" sz="1541">
                <a:solidFill>
                  <a:srgbClr val="000000"/>
                </a:solidFill>
                <a:latin typeface="Open Sans Bold"/>
              </a:rPr>
              <a:t> tentang gambar yang telah dibaca:</a:t>
            </a:r>
          </a:p>
          <a:p>
            <a:pPr algn="ctr" marL="332910" indent="-166455" lvl="1">
              <a:lnSpc>
                <a:spcPts val="2158"/>
              </a:lnSpc>
              <a:buFont typeface="Arial"/>
              <a:buChar char="•"/>
            </a:pPr>
            <a:r>
              <a:rPr lang="en-US" sz="1541">
                <a:solidFill>
                  <a:srgbClr val="000000"/>
                </a:solidFill>
                <a:latin typeface="Open Sans Bold"/>
              </a:rPr>
              <a:t>Ukuran gambar: 892 piksel lebar x 720 piksel tinggi.</a:t>
            </a:r>
          </a:p>
          <a:p>
            <a:pPr marL="332910" indent="-166455" lvl="1">
              <a:lnSpc>
                <a:spcPts val="2158"/>
              </a:lnSpc>
              <a:buFont typeface="Arial"/>
              <a:buChar char="•"/>
            </a:pPr>
            <a:r>
              <a:rPr lang="en-US" sz="1541">
                <a:solidFill>
                  <a:srgbClr val="000000"/>
                </a:solidFill>
                <a:latin typeface="Open Sans Bold"/>
              </a:rPr>
              <a:t>3 = jumlah saluran warna</a:t>
            </a:r>
          </a:p>
          <a:p>
            <a:pPr>
              <a:lnSpc>
                <a:spcPts val="2158"/>
              </a:lnSpc>
            </a:pPr>
            <a:r>
              <a:rPr lang="en-US" sz="1541">
                <a:solidFill>
                  <a:srgbClr val="000000"/>
                </a:solidFill>
                <a:latin typeface="Open Sans Bold"/>
              </a:rPr>
              <a:t>             [ 104   102   90 ]</a:t>
            </a:r>
          </a:p>
          <a:p>
            <a:pPr>
              <a:lnSpc>
                <a:spcPts val="2158"/>
              </a:lnSpc>
            </a:pPr>
            <a:r>
              <a:rPr lang="en-US" sz="1541">
                <a:solidFill>
                  <a:srgbClr val="000000"/>
                </a:solidFill>
                <a:latin typeface="Open Sans Bold"/>
              </a:rPr>
              <a:t>             [  95      93    81 ]</a:t>
            </a:r>
          </a:p>
          <a:p>
            <a:pPr>
              <a:lnSpc>
                <a:spcPts val="2158"/>
              </a:lnSpc>
            </a:pPr>
            <a:r>
              <a:rPr lang="en-US" sz="1541">
                <a:solidFill>
                  <a:srgbClr val="000000"/>
                </a:solidFill>
                <a:latin typeface="Open Sans Bold"/>
              </a:rPr>
              <a:t>             [  98      85    73 ]</a:t>
            </a:r>
          </a:p>
          <a:p>
            <a:pPr marL="332910" indent="-166455" lvl="1">
              <a:lnSpc>
                <a:spcPts val="2158"/>
              </a:lnSpc>
              <a:buFont typeface="Arial"/>
              <a:buChar char="•"/>
            </a:pPr>
            <a:r>
              <a:rPr lang="en-US" sz="1541">
                <a:solidFill>
                  <a:srgbClr val="000000"/>
                </a:solidFill>
                <a:latin typeface="Open Sans Bold"/>
              </a:rPr>
              <a:t> R bernilai 104 atau 102</a:t>
            </a:r>
          </a:p>
          <a:p>
            <a:pPr>
              <a:lnSpc>
                <a:spcPts val="2158"/>
              </a:lnSpc>
            </a:pPr>
            <a:r>
              <a:rPr lang="en-US" sz="1541">
                <a:solidFill>
                  <a:srgbClr val="000000"/>
                </a:solidFill>
                <a:latin typeface="Open Sans Bold"/>
              </a:rPr>
              <a:t>        G bernilai 95 atau 93</a:t>
            </a:r>
          </a:p>
          <a:p>
            <a:pPr algn="l">
              <a:lnSpc>
                <a:spcPts val="2158"/>
              </a:lnSpc>
            </a:pPr>
            <a:r>
              <a:rPr lang="en-US" sz="1541">
                <a:solidFill>
                  <a:srgbClr val="000000"/>
                </a:solidFill>
                <a:latin typeface="Open Sans Bold"/>
              </a:rPr>
              <a:t>        B bernilai 98 atau 85</a:t>
            </a:r>
          </a:p>
        </p:txBody>
      </p:sp>
      <p:sp>
        <p:nvSpPr>
          <p:cNvPr name="TextBox 19" id="19"/>
          <p:cNvSpPr txBox="true"/>
          <p:nvPr/>
        </p:nvSpPr>
        <p:spPr>
          <a:xfrm rot="0">
            <a:off x="12923290" y="7153275"/>
            <a:ext cx="5364710" cy="2661829"/>
          </a:xfrm>
          <a:prstGeom prst="rect">
            <a:avLst/>
          </a:prstGeom>
        </p:spPr>
        <p:txBody>
          <a:bodyPr anchor="t" rtlCol="false" tIns="0" lIns="0" bIns="0" rIns="0">
            <a:spAutoFit/>
          </a:bodyPr>
          <a:lstStyle/>
          <a:p>
            <a:pPr marL="367803" indent="-183901" lvl="1">
              <a:lnSpc>
                <a:spcPts val="2385"/>
              </a:lnSpc>
              <a:buFont typeface="Arial"/>
              <a:buChar char="•"/>
            </a:pPr>
            <a:r>
              <a:rPr lang="en-US" sz="1703">
                <a:solidFill>
                  <a:srgbClr val="000000"/>
                </a:solidFill>
                <a:latin typeface="Arimo Bold"/>
              </a:rPr>
              <a:t>Ukuran gambar: 892 piksel lebar x 720 piksel tinggi.</a:t>
            </a:r>
          </a:p>
          <a:p>
            <a:pPr marL="367803" indent="-183901" lvl="1">
              <a:lnSpc>
                <a:spcPts val="2385"/>
              </a:lnSpc>
              <a:buFont typeface="Arial"/>
              <a:buChar char="•"/>
            </a:pPr>
            <a:r>
              <a:rPr lang="en-US" sz="1703">
                <a:solidFill>
                  <a:srgbClr val="000000"/>
                </a:solidFill>
                <a:latin typeface="Arimo Bold"/>
              </a:rPr>
              <a:t>3 = jumlah saluran warna</a:t>
            </a:r>
          </a:p>
          <a:p>
            <a:pPr algn="ctr">
              <a:lnSpc>
                <a:spcPts val="2385"/>
              </a:lnSpc>
              <a:spcBef>
                <a:spcPct val="0"/>
              </a:spcBef>
            </a:pPr>
            <a:r>
              <a:rPr lang="en-US" sz="1703">
                <a:solidFill>
                  <a:srgbClr val="000000"/>
                </a:solidFill>
                <a:latin typeface="Arimo Bold"/>
              </a:rPr>
              <a:t>  [ 104   102   90 ]</a:t>
            </a:r>
          </a:p>
          <a:p>
            <a:pPr algn="ctr">
              <a:lnSpc>
                <a:spcPts val="2385"/>
              </a:lnSpc>
              <a:spcBef>
                <a:spcPct val="0"/>
              </a:spcBef>
            </a:pPr>
            <a:r>
              <a:rPr lang="en-US" sz="1703">
                <a:solidFill>
                  <a:srgbClr val="000000"/>
                </a:solidFill>
                <a:latin typeface="Arimo Bold"/>
              </a:rPr>
              <a:t>    [  95      93    81 ]</a:t>
            </a:r>
          </a:p>
          <a:p>
            <a:pPr algn="ctr">
              <a:lnSpc>
                <a:spcPts val="2385"/>
              </a:lnSpc>
              <a:spcBef>
                <a:spcPct val="0"/>
              </a:spcBef>
            </a:pPr>
            <a:r>
              <a:rPr lang="en-US" sz="1703">
                <a:solidFill>
                  <a:srgbClr val="000000"/>
                </a:solidFill>
                <a:latin typeface="Arimo Bold"/>
              </a:rPr>
              <a:t>     [  98      85    73 ]</a:t>
            </a:r>
          </a:p>
          <a:p>
            <a:pPr marL="367803" indent="-183901" lvl="1">
              <a:lnSpc>
                <a:spcPts val="2385"/>
              </a:lnSpc>
              <a:buFont typeface="Arial"/>
              <a:buChar char="•"/>
            </a:pPr>
            <a:r>
              <a:rPr lang="en-US" sz="1703">
                <a:solidFill>
                  <a:srgbClr val="000000"/>
                </a:solidFill>
                <a:latin typeface="Arimo Bold"/>
              </a:rPr>
              <a:t> R bernilai 104 atau 102</a:t>
            </a:r>
          </a:p>
          <a:p>
            <a:pPr>
              <a:lnSpc>
                <a:spcPts val="2385"/>
              </a:lnSpc>
              <a:spcBef>
                <a:spcPct val="0"/>
              </a:spcBef>
            </a:pPr>
            <a:r>
              <a:rPr lang="en-US" sz="1703">
                <a:solidFill>
                  <a:srgbClr val="000000"/>
                </a:solidFill>
                <a:latin typeface="Arimo Bold"/>
              </a:rPr>
              <a:t>        G bernilai 95 atau 93</a:t>
            </a:r>
          </a:p>
          <a:p>
            <a:pPr>
              <a:lnSpc>
                <a:spcPts val="2385"/>
              </a:lnSpc>
              <a:spcBef>
                <a:spcPct val="0"/>
              </a:spcBef>
            </a:pPr>
            <a:r>
              <a:rPr lang="en-US" sz="1703">
                <a:solidFill>
                  <a:srgbClr val="000000"/>
                </a:solidFill>
                <a:latin typeface="Arimo Bold"/>
              </a:rPr>
              <a:t>        B bernilai 98 atau 85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Freeform 2" id="2"/>
          <p:cNvSpPr/>
          <p:nvPr/>
        </p:nvSpPr>
        <p:spPr>
          <a:xfrm flipH="false" flipV="false" rot="-1366081">
            <a:off x="15129703" y="417761"/>
            <a:ext cx="2842282" cy="3393770"/>
          </a:xfrm>
          <a:custGeom>
            <a:avLst/>
            <a:gdLst/>
            <a:ahLst/>
            <a:cxnLst/>
            <a:rect r="r" b="b" t="t" l="l"/>
            <a:pathLst>
              <a:path h="3393770" w="2842282">
                <a:moveTo>
                  <a:pt x="0" y="0"/>
                </a:moveTo>
                <a:lnTo>
                  <a:pt x="2842282" y="0"/>
                </a:lnTo>
                <a:lnTo>
                  <a:pt x="2842282" y="3393769"/>
                </a:lnTo>
                <a:lnTo>
                  <a:pt x="0" y="3393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68438">
            <a:off x="15120855" y="3519926"/>
            <a:ext cx="2577118" cy="2903795"/>
          </a:xfrm>
          <a:custGeom>
            <a:avLst/>
            <a:gdLst/>
            <a:ahLst/>
            <a:cxnLst/>
            <a:rect r="r" b="b" t="t" l="l"/>
            <a:pathLst>
              <a:path h="2903795" w="2577118">
                <a:moveTo>
                  <a:pt x="0" y="0"/>
                </a:moveTo>
                <a:lnTo>
                  <a:pt x="2577118" y="0"/>
                </a:lnTo>
                <a:lnTo>
                  <a:pt x="2577118" y="2903795"/>
                </a:lnTo>
                <a:lnTo>
                  <a:pt x="0" y="2903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22722">
            <a:off x="-3423930" y="6608988"/>
            <a:ext cx="7148228" cy="7109237"/>
          </a:xfrm>
          <a:custGeom>
            <a:avLst/>
            <a:gdLst/>
            <a:ahLst/>
            <a:cxnLst/>
            <a:rect r="r" b="b" t="t" l="l"/>
            <a:pathLst>
              <a:path h="7109237" w="7148228">
                <a:moveTo>
                  <a:pt x="0" y="0"/>
                </a:moveTo>
                <a:lnTo>
                  <a:pt x="7148227" y="0"/>
                </a:lnTo>
                <a:lnTo>
                  <a:pt x="7148227" y="7109237"/>
                </a:lnTo>
                <a:lnTo>
                  <a:pt x="0" y="71092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429877">
            <a:off x="10707790" y="4750047"/>
            <a:ext cx="737023" cy="443554"/>
          </a:xfrm>
          <a:custGeom>
            <a:avLst/>
            <a:gdLst/>
            <a:ahLst/>
            <a:cxnLst/>
            <a:rect r="r" b="b" t="t" l="l"/>
            <a:pathLst>
              <a:path h="443554" w="737023">
                <a:moveTo>
                  <a:pt x="0" y="0"/>
                </a:moveTo>
                <a:lnTo>
                  <a:pt x="737023" y="0"/>
                </a:lnTo>
                <a:lnTo>
                  <a:pt x="737023" y="443554"/>
                </a:lnTo>
                <a:lnTo>
                  <a:pt x="0" y="4435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644928" y="644928"/>
            <a:ext cx="767544" cy="7675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6593909">
            <a:off x="16664916" y="5541877"/>
            <a:ext cx="735520" cy="4114800"/>
          </a:xfrm>
          <a:custGeom>
            <a:avLst/>
            <a:gdLst/>
            <a:ahLst/>
            <a:cxnLst/>
            <a:rect r="r" b="b" t="t" l="l"/>
            <a:pathLst>
              <a:path h="4114800" w="735520">
                <a:moveTo>
                  <a:pt x="0" y="0"/>
                </a:moveTo>
                <a:lnTo>
                  <a:pt x="735520" y="0"/>
                </a:lnTo>
                <a:lnTo>
                  <a:pt x="73552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6152193" y="8095335"/>
            <a:ext cx="549991" cy="5499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16723" y="2036597"/>
            <a:ext cx="14851259" cy="2797841"/>
          </a:xfrm>
          <a:custGeom>
            <a:avLst/>
            <a:gdLst/>
            <a:ahLst/>
            <a:cxnLst/>
            <a:rect r="r" b="b" t="t" l="l"/>
            <a:pathLst>
              <a:path h="2797841" w="14851259">
                <a:moveTo>
                  <a:pt x="0" y="0"/>
                </a:moveTo>
                <a:lnTo>
                  <a:pt x="14851259" y="0"/>
                </a:lnTo>
                <a:lnTo>
                  <a:pt x="14851259" y="2797841"/>
                </a:lnTo>
                <a:lnTo>
                  <a:pt x="0" y="2797841"/>
                </a:lnTo>
                <a:lnTo>
                  <a:pt x="0" y="0"/>
                </a:lnTo>
                <a:close/>
              </a:path>
            </a:pathLst>
          </a:custGeom>
          <a:blipFill>
            <a:blip r:embed="rId12"/>
            <a:stretch>
              <a:fillRect l="-54607" t="-109825" r="-53411" b="-411279"/>
            </a:stretch>
          </a:blipFill>
        </p:spPr>
      </p:sp>
      <p:pic>
        <p:nvPicPr>
          <p:cNvPr name="Picture 14" id="14"/>
          <p:cNvPicPr>
            <a:picLocks noChangeAspect="true"/>
          </p:cNvPicPr>
          <p:nvPr/>
        </p:nvPicPr>
        <p:blipFill>
          <a:blip r:embed="rId13"/>
          <a:srcRect l="0" t="0" r="0" b="0"/>
          <a:stretch>
            <a:fillRect/>
          </a:stretch>
        </p:blipFill>
        <p:spPr>
          <a:xfrm flipH="false" flipV="false" rot="-6257804">
            <a:off x="5073045" y="4898507"/>
            <a:ext cx="2291972" cy="2209789"/>
          </a:xfrm>
          <a:prstGeom prst="rect">
            <a:avLst/>
          </a:prstGeom>
        </p:spPr>
      </p:pic>
      <p:sp>
        <p:nvSpPr>
          <p:cNvPr name="TextBox 15" id="15"/>
          <p:cNvSpPr txBox="true"/>
          <p:nvPr/>
        </p:nvSpPr>
        <p:spPr>
          <a:xfrm rot="0">
            <a:off x="7760661" y="6539336"/>
            <a:ext cx="6153801" cy="16567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Fredoka One"/>
              </a:rPr>
              <a:t> "Lightness"  untuk mengonversi gambar warna menjadi gambar keabuan (grayscale). Metode ini didasarkan pada mengambil rata-rata tertentu dari nilai maksimum dan minimum dalam setiap piksel gambar warna.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Freeform 2" id="2"/>
          <p:cNvSpPr/>
          <p:nvPr/>
        </p:nvSpPr>
        <p:spPr>
          <a:xfrm flipH="false" flipV="false" rot="1939008">
            <a:off x="15210966" y="-2236774"/>
            <a:ext cx="7086436" cy="7047783"/>
          </a:xfrm>
          <a:custGeom>
            <a:avLst/>
            <a:gdLst/>
            <a:ahLst/>
            <a:cxnLst/>
            <a:rect r="r" b="b" t="t" l="l"/>
            <a:pathLst>
              <a:path h="7047783" w="7086436">
                <a:moveTo>
                  <a:pt x="0" y="0"/>
                </a:moveTo>
                <a:lnTo>
                  <a:pt x="7086436" y="0"/>
                </a:lnTo>
                <a:lnTo>
                  <a:pt x="7086436" y="7047783"/>
                </a:lnTo>
                <a:lnTo>
                  <a:pt x="0" y="704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7310197" y="9689319"/>
            <a:ext cx="999512" cy="601525"/>
          </a:xfrm>
          <a:custGeom>
            <a:avLst/>
            <a:gdLst/>
            <a:ahLst/>
            <a:cxnLst/>
            <a:rect r="r" b="b" t="t" l="l"/>
            <a:pathLst>
              <a:path h="601525" w="999512">
                <a:moveTo>
                  <a:pt x="0" y="0"/>
                </a:moveTo>
                <a:lnTo>
                  <a:pt x="999512" y="0"/>
                </a:lnTo>
                <a:lnTo>
                  <a:pt x="999512" y="601525"/>
                </a:lnTo>
                <a:lnTo>
                  <a:pt x="0" y="601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829124" y="0"/>
            <a:ext cx="919405" cy="91940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939008">
            <a:off x="-2514518" y="5734409"/>
            <a:ext cx="7086436" cy="7047783"/>
          </a:xfrm>
          <a:custGeom>
            <a:avLst/>
            <a:gdLst/>
            <a:ahLst/>
            <a:cxnLst/>
            <a:rect r="r" b="b" t="t" l="l"/>
            <a:pathLst>
              <a:path h="7047783" w="7086436">
                <a:moveTo>
                  <a:pt x="0" y="0"/>
                </a:moveTo>
                <a:lnTo>
                  <a:pt x="7086436" y="0"/>
                </a:lnTo>
                <a:lnTo>
                  <a:pt x="7086436" y="7047782"/>
                </a:lnTo>
                <a:lnTo>
                  <a:pt x="0" y="7047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913836">
            <a:off x="888723" y="7204769"/>
            <a:ext cx="2192450" cy="2541971"/>
          </a:xfrm>
          <a:custGeom>
            <a:avLst/>
            <a:gdLst/>
            <a:ahLst/>
            <a:cxnLst/>
            <a:rect r="r" b="b" t="t" l="l"/>
            <a:pathLst>
              <a:path h="2541971" w="2192450">
                <a:moveTo>
                  <a:pt x="0" y="0"/>
                </a:moveTo>
                <a:lnTo>
                  <a:pt x="2192450" y="0"/>
                </a:lnTo>
                <a:lnTo>
                  <a:pt x="2192450" y="2541971"/>
                </a:lnTo>
                <a:lnTo>
                  <a:pt x="0" y="2541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470158">
            <a:off x="14816076" y="488511"/>
            <a:ext cx="1882433" cy="1611834"/>
          </a:xfrm>
          <a:custGeom>
            <a:avLst/>
            <a:gdLst/>
            <a:ahLst/>
            <a:cxnLst/>
            <a:rect r="r" b="b" t="t" l="l"/>
            <a:pathLst>
              <a:path h="1611834" w="1882433">
                <a:moveTo>
                  <a:pt x="1882433" y="0"/>
                </a:moveTo>
                <a:lnTo>
                  <a:pt x="0" y="0"/>
                </a:lnTo>
                <a:lnTo>
                  <a:pt x="0" y="1611833"/>
                </a:lnTo>
                <a:lnTo>
                  <a:pt x="1882433" y="1611833"/>
                </a:lnTo>
                <a:lnTo>
                  <a:pt x="188243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926693" y="1943694"/>
            <a:ext cx="4641823" cy="3355297"/>
          </a:xfrm>
          <a:custGeom>
            <a:avLst/>
            <a:gdLst/>
            <a:ahLst/>
            <a:cxnLst/>
            <a:rect r="r" b="b" t="t" l="l"/>
            <a:pathLst>
              <a:path h="3355297" w="4641823">
                <a:moveTo>
                  <a:pt x="0" y="0"/>
                </a:moveTo>
                <a:lnTo>
                  <a:pt x="4641823" y="0"/>
                </a:lnTo>
                <a:lnTo>
                  <a:pt x="4641823" y="3355297"/>
                </a:lnTo>
                <a:lnTo>
                  <a:pt x="0" y="3355297"/>
                </a:lnTo>
                <a:lnTo>
                  <a:pt x="0" y="0"/>
                </a:lnTo>
                <a:close/>
              </a:path>
            </a:pathLst>
          </a:custGeom>
          <a:blipFill>
            <a:blip r:embed="rId10"/>
            <a:stretch>
              <a:fillRect l="-371630" t="-363277" r="-938512" b="-634067"/>
            </a:stretch>
          </a:blipFill>
        </p:spPr>
      </p:sp>
      <p:sp>
        <p:nvSpPr>
          <p:cNvPr name="Freeform 11" id="11"/>
          <p:cNvSpPr/>
          <p:nvPr/>
        </p:nvSpPr>
        <p:spPr>
          <a:xfrm flipH="false" flipV="false" rot="0">
            <a:off x="821036" y="2713883"/>
            <a:ext cx="1801629" cy="2219080"/>
          </a:xfrm>
          <a:custGeom>
            <a:avLst/>
            <a:gdLst/>
            <a:ahLst/>
            <a:cxnLst/>
            <a:rect r="r" b="b" t="t" l="l"/>
            <a:pathLst>
              <a:path h="2219080" w="1801629">
                <a:moveTo>
                  <a:pt x="0" y="0"/>
                </a:moveTo>
                <a:lnTo>
                  <a:pt x="1801630" y="0"/>
                </a:lnTo>
                <a:lnTo>
                  <a:pt x="1801630" y="2219080"/>
                </a:lnTo>
                <a:lnTo>
                  <a:pt x="0" y="2219080"/>
                </a:lnTo>
                <a:lnTo>
                  <a:pt x="0" y="0"/>
                </a:lnTo>
                <a:close/>
              </a:path>
            </a:pathLst>
          </a:custGeom>
          <a:blipFill>
            <a:blip r:embed="rId11"/>
            <a:stretch>
              <a:fillRect l="-129544" t="-93144" r="-377512" b="-84088"/>
            </a:stretch>
          </a:blipFill>
        </p:spPr>
      </p:sp>
      <p:sp>
        <p:nvSpPr>
          <p:cNvPr name="Freeform 12" id="12"/>
          <p:cNvSpPr/>
          <p:nvPr/>
        </p:nvSpPr>
        <p:spPr>
          <a:xfrm flipH="false" flipV="false" rot="0">
            <a:off x="11630068" y="2321049"/>
            <a:ext cx="5629232" cy="3004749"/>
          </a:xfrm>
          <a:custGeom>
            <a:avLst/>
            <a:gdLst/>
            <a:ahLst/>
            <a:cxnLst/>
            <a:rect r="r" b="b" t="t" l="l"/>
            <a:pathLst>
              <a:path h="3004749" w="5629232">
                <a:moveTo>
                  <a:pt x="0" y="0"/>
                </a:moveTo>
                <a:lnTo>
                  <a:pt x="5629232" y="0"/>
                </a:lnTo>
                <a:lnTo>
                  <a:pt x="5629232" y="3004748"/>
                </a:lnTo>
                <a:lnTo>
                  <a:pt x="0" y="3004748"/>
                </a:lnTo>
                <a:lnTo>
                  <a:pt x="0" y="0"/>
                </a:lnTo>
                <a:close/>
              </a:path>
            </a:pathLst>
          </a:custGeom>
          <a:blipFill>
            <a:blip r:embed="rId12"/>
            <a:stretch>
              <a:fillRect l="-90900" t="-329890" r="-847176" b="-664049"/>
            </a:stretch>
          </a:blipFill>
        </p:spPr>
      </p:sp>
      <p:sp>
        <p:nvSpPr>
          <p:cNvPr name="Freeform 13" id="13"/>
          <p:cNvSpPr/>
          <p:nvPr/>
        </p:nvSpPr>
        <p:spPr>
          <a:xfrm flipH="false" flipV="false" rot="0">
            <a:off x="13482499" y="5363983"/>
            <a:ext cx="2464977" cy="4325337"/>
          </a:xfrm>
          <a:custGeom>
            <a:avLst/>
            <a:gdLst/>
            <a:ahLst/>
            <a:cxnLst/>
            <a:rect r="r" b="b" t="t" l="l"/>
            <a:pathLst>
              <a:path h="4325337" w="2464977">
                <a:moveTo>
                  <a:pt x="0" y="0"/>
                </a:moveTo>
                <a:lnTo>
                  <a:pt x="2464977" y="0"/>
                </a:lnTo>
                <a:lnTo>
                  <a:pt x="2464977" y="4325336"/>
                </a:lnTo>
                <a:lnTo>
                  <a:pt x="0" y="4325336"/>
                </a:lnTo>
                <a:lnTo>
                  <a:pt x="0" y="0"/>
                </a:lnTo>
                <a:close/>
              </a:path>
            </a:pathLst>
          </a:custGeom>
          <a:blipFill>
            <a:blip r:embed="rId13"/>
            <a:stretch>
              <a:fillRect l="-62323" t="-68123" r="-477423" b="-36956"/>
            </a:stretch>
          </a:blipFill>
        </p:spPr>
      </p:sp>
      <p:sp>
        <p:nvSpPr>
          <p:cNvPr name="TextBox 14" id="14"/>
          <p:cNvSpPr txBox="true"/>
          <p:nvPr/>
        </p:nvSpPr>
        <p:spPr>
          <a:xfrm rot="0">
            <a:off x="3376564" y="329613"/>
            <a:ext cx="7104504" cy="957505"/>
          </a:xfrm>
          <a:prstGeom prst="rect">
            <a:avLst/>
          </a:prstGeom>
        </p:spPr>
        <p:txBody>
          <a:bodyPr anchor="t" rtlCol="false" tIns="0" lIns="0" bIns="0" rIns="0">
            <a:spAutoFit/>
          </a:bodyPr>
          <a:lstStyle/>
          <a:p>
            <a:pPr algn="ctr">
              <a:lnSpc>
                <a:spcPts val="7872"/>
              </a:lnSpc>
            </a:pPr>
            <a:r>
              <a:rPr lang="en-US" sz="5623">
                <a:solidFill>
                  <a:srgbClr val="000000"/>
                </a:solidFill>
                <a:latin typeface="Fredoka One"/>
              </a:rPr>
              <a:t>Metode Lightness</a:t>
            </a:r>
          </a:p>
        </p:txBody>
      </p:sp>
      <p:sp>
        <p:nvSpPr>
          <p:cNvPr name="TextBox 15" id="15"/>
          <p:cNvSpPr txBox="true"/>
          <p:nvPr/>
        </p:nvSpPr>
        <p:spPr>
          <a:xfrm rot="0">
            <a:off x="3583190" y="6297347"/>
            <a:ext cx="8046879" cy="3266770"/>
          </a:xfrm>
          <a:prstGeom prst="rect">
            <a:avLst/>
          </a:prstGeom>
        </p:spPr>
        <p:txBody>
          <a:bodyPr anchor="t" rtlCol="false" tIns="0" lIns="0" bIns="0" rIns="0">
            <a:spAutoFit/>
          </a:bodyPr>
          <a:lstStyle/>
          <a:p>
            <a:pPr>
              <a:lnSpc>
                <a:spcPts val="3731"/>
              </a:lnSpc>
            </a:pPr>
            <a:r>
              <a:rPr lang="en-US" sz="2665">
                <a:solidFill>
                  <a:srgbClr val="000000"/>
                </a:solidFill>
                <a:latin typeface="Open Sans Bold"/>
              </a:rPr>
              <a:t>Penjelasan kode :</a:t>
            </a:r>
          </a:p>
          <a:p>
            <a:pPr>
              <a:lnSpc>
                <a:spcPts val="3731"/>
              </a:lnSpc>
            </a:pPr>
            <a:r>
              <a:rPr lang="en-US" sz="2665">
                <a:solidFill>
                  <a:srgbClr val="000000"/>
                </a:solidFill>
                <a:latin typeface="Open Sans Bold"/>
              </a:rPr>
              <a:t>97 dan 88 merupakan hasil dari rata - rata nilai maksimum dan minimum baris 1 yang ada pada matriks sebelumnya yaitu :</a:t>
            </a:r>
          </a:p>
          <a:p>
            <a:pPr marL="575470" indent="-287735" lvl="1">
              <a:lnSpc>
                <a:spcPts val="3731"/>
              </a:lnSpc>
              <a:buFont typeface="Arial"/>
              <a:buChar char="•"/>
            </a:pPr>
            <a:r>
              <a:rPr lang="en-US" sz="2665">
                <a:solidFill>
                  <a:srgbClr val="000000"/>
                </a:solidFill>
                <a:latin typeface="Open Sans Bold"/>
              </a:rPr>
              <a:t> (90 + 104)/2 = 97</a:t>
            </a:r>
          </a:p>
          <a:p>
            <a:pPr marL="575470" indent="-287735" lvl="1">
              <a:lnSpc>
                <a:spcPts val="3731"/>
              </a:lnSpc>
              <a:buFont typeface="Arial"/>
              <a:buChar char="•"/>
            </a:pPr>
            <a:r>
              <a:rPr lang="en-US" sz="2665">
                <a:solidFill>
                  <a:srgbClr val="000000"/>
                </a:solidFill>
                <a:latin typeface="Open Sans Bold"/>
              </a:rPr>
              <a:t> (81 + 95)/2   = 88</a:t>
            </a:r>
          </a:p>
          <a:p>
            <a:pPr marL="575470" indent="-287735" lvl="1">
              <a:lnSpc>
                <a:spcPts val="3731"/>
              </a:lnSpc>
              <a:buFont typeface="Arial"/>
              <a:buChar char="•"/>
            </a:pPr>
            <a:r>
              <a:rPr lang="en-US" sz="2665">
                <a:solidFill>
                  <a:srgbClr val="000000"/>
                </a:solidFill>
                <a:latin typeface="Open Sans Bold"/>
              </a:rPr>
              <a:t> (73 + 87)/2   = 80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Freeform 2" id="2"/>
          <p:cNvSpPr/>
          <p:nvPr/>
        </p:nvSpPr>
        <p:spPr>
          <a:xfrm flipH="false" flipV="false" rot="0">
            <a:off x="0" y="6008818"/>
            <a:ext cx="2317943" cy="3121809"/>
          </a:xfrm>
          <a:custGeom>
            <a:avLst/>
            <a:gdLst/>
            <a:ahLst/>
            <a:cxnLst/>
            <a:rect r="r" b="b" t="t" l="l"/>
            <a:pathLst>
              <a:path h="3121809" w="2317943">
                <a:moveTo>
                  <a:pt x="0" y="0"/>
                </a:moveTo>
                <a:lnTo>
                  <a:pt x="2317943" y="0"/>
                </a:lnTo>
                <a:lnTo>
                  <a:pt x="2317943" y="3121809"/>
                </a:lnTo>
                <a:lnTo>
                  <a:pt x="0" y="312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75187">
            <a:off x="12390365" y="-2033655"/>
            <a:ext cx="7148228" cy="7109237"/>
          </a:xfrm>
          <a:custGeom>
            <a:avLst/>
            <a:gdLst/>
            <a:ahLst/>
            <a:cxnLst/>
            <a:rect r="r" b="b" t="t" l="l"/>
            <a:pathLst>
              <a:path h="7109237" w="7148228">
                <a:moveTo>
                  <a:pt x="0" y="0"/>
                </a:moveTo>
                <a:lnTo>
                  <a:pt x="7148227" y="0"/>
                </a:lnTo>
                <a:lnTo>
                  <a:pt x="7148227" y="7109237"/>
                </a:lnTo>
                <a:lnTo>
                  <a:pt x="0" y="7109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938071">
            <a:off x="15171391" y="617287"/>
            <a:ext cx="1066392" cy="4928701"/>
          </a:xfrm>
          <a:custGeom>
            <a:avLst/>
            <a:gdLst/>
            <a:ahLst/>
            <a:cxnLst/>
            <a:rect r="r" b="b" t="t" l="l"/>
            <a:pathLst>
              <a:path h="4928701" w="1066392">
                <a:moveTo>
                  <a:pt x="0" y="0"/>
                </a:moveTo>
                <a:lnTo>
                  <a:pt x="1066392" y="0"/>
                </a:lnTo>
                <a:lnTo>
                  <a:pt x="1066392" y="4928701"/>
                </a:lnTo>
                <a:lnTo>
                  <a:pt x="0" y="4928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970793">
            <a:off x="7198232" y="2640404"/>
            <a:ext cx="1103934" cy="664367"/>
          </a:xfrm>
          <a:custGeom>
            <a:avLst/>
            <a:gdLst/>
            <a:ahLst/>
            <a:cxnLst/>
            <a:rect r="r" b="b" t="t" l="l"/>
            <a:pathLst>
              <a:path h="664367" w="1103934">
                <a:moveTo>
                  <a:pt x="0" y="0"/>
                </a:moveTo>
                <a:lnTo>
                  <a:pt x="1103934" y="0"/>
                </a:lnTo>
                <a:lnTo>
                  <a:pt x="1103934" y="664367"/>
                </a:lnTo>
                <a:lnTo>
                  <a:pt x="0" y="664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7139178" y="8063678"/>
            <a:ext cx="658767" cy="6587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7CD34"/>
              </a:solidFill>
              <a:prstDash val="lgDash"/>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10799999">
            <a:off x="14744726" y="9550307"/>
            <a:ext cx="1919722" cy="736693"/>
          </a:xfrm>
          <a:custGeom>
            <a:avLst/>
            <a:gdLst/>
            <a:ahLst/>
            <a:cxnLst/>
            <a:rect r="r" b="b" t="t" l="l"/>
            <a:pathLst>
              <a:path h="736693" w="1919722">
                <a:moveTo>
                  <a:pt x="0" y="0"/>
                </a:moveTo>
                <a:lnTo>
                  <a:pt x="1919722" y="0"/>
                </a:lnTo>
                <a:lnTo>
                  <a:pt x="1919722" y="736693"/>
                </a:lnTo>
                <a:lnTo>
                  <a:pt x="0" y="7366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5975187">
            <a:off x="-4270929" y="7597803"/>
            <a:ext cx="7148228" cy="7109237"/>
          </a:xfrm>
          <a:custGeom>
            <a:avLst/>
            <a:gdLst/>
            <a:ahLst/>
            <a:cxnLst/>
            <a:rect r="r" b="b" t="t" l="l"/>
            <a:pathLst>
              <a:path h="7109237" w="7148228">
                <a:moveTo>
                  <a:pt x="0" y="0"/>
                </a:moveTo>
                <a:lnTo>
                  <a:pt x="7148228" y="0"/>
                </a:lnTo>
                <a:lnTo>
                  <a:pt x="7148228" y="7109237"/>
                </a:lnTo>
                <a:lnTo>
                  <a:pt x="0" y="7109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74421" y="1520964"/>
            <a:ext cx="11489861" cy="3506012"/>
          </a:xfrm>
          <a:custGeom>
            <a:avLst/>
            <a:gdLst/>
            <a:ahLst/>
            <a:cxnLst/>
            <a:rect r="r" b="b" t="t" l="l"/>
            <a:pathLst>
              <a:path h="3506012" w="11489861">
                <a:moveTo>
                  <a:pt x="0" y="0"/>
                </a:moveTo>
                <a:lnTo>
                  <a:pt x="11489860" y="0"/>
                </a:lnTo>
                <a:lnTo>
                  <a:pt x="11489860" y="3506012"/>
                </a:lnTo>
                <a:lnTo>
                  <a:pt x="0" y="3506012"/>
                </a:lnTo>
                <a:lnTo>
                  <a:pt x="0" y="0"/>
                </a:lnTo>
                <a:close/>
              </a:path>
            </a:pathLst>
          </a:custGeom>
          <a:blipFill>
            <a:blip r:embed="rId12"/>
            <a:stretch>
              <a:fillRect l="-89329" t="-292703" r="-160187" b="-251603"/>
            </a:stretch>
          </a:blipFill>
        </p:spPr>
      </p:sp>
      <p:sp>
        <p:nvSpPr>
          <p:cNvPr name="Freeform 12" id="12"/>
          <p:cNvSpPr/>
          <p:nvPr/>
        </p:nvSpPr>
        <p:spPr>
          <a:xfrm flipH="false" flipV="false" rot="0">
            <a:off x="5123739" y="5169970"/>
            <a:ext cx="4689645" cy="934335"/>
          </a:xfrm>
          <a:custGeom>
            <a:avLst/>
            <a:gdLst/>
            <a:ahLst/>
            <a:cxnLst/>
            <a:rect r="r" b="b" t="t" l="l"/>
            <a:pathLst>
              <a:path h="934335" w="4689645">
                <a:moveTo>
                  <a:pt x="0" y="0"/>
                </a:moveTo>
                <a:lnTo>
                  <a:pt x="4689645" y="0"/>
                </a:lnTo>
                <a:lnTo>
                  <a:pt x="4689645" y="934335"/>
                </a:lnTo>
                <a:lnTo>
                  <a:pt x="0" y="9343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9375935" y="6218605"/>
            <a:ext cx="7597892" cy="4035319"/>
          </a:xfrm>
          <a:prstGeom prst="rect">
            <a:avLst/>
          </a:prstGeom>
        </p:spPr>
        <p:txBody>
          <a:bodyPr anchor="t" rtlCol="false" tIns="0" lIns="0" bIns="0" rIns="0">
            <a:spAutoFit/>
          </a:bodyPr>
          <a:lstStyle/>
          <a:p>
            <a:pPr>
              <a:lnSpc>
                <a:spcPts val="3565"/>
              </a:lnSpc>
            </a:pPr>
            <a:r>
              <a:rPr lang="en-US" sz="2743">
                <a:solidFill>
                  <a:srgbClr val="1D0E07"/>
                </a:solidFill>
                <a:latin typeface="Montserrat"/>
              </a:rPr>
              <a:t>kode ini mengonversi gambar berwarna menjadi citra keabuan dengan mengambil nilai rata-rata dari saluran warna dan kemudian menampilkan serta menyimpan hasilnya dalam citra keabuan.</a:t>
            </a:r>
          </a:p>
          <a:p>
            <a:pPr>
              <a:lnSpc>
                <a:spcPts val="3565"/>
              </a:lnSpc>
            </a:pPr>
          </a:p>
          <a:p>
            <a:pPr>
              <a:lnSpc>
                <a:spcPts val="3565"/>
              </a:lnSpc>
            </a:pPr>
          </a:p>
          <a:p>
            <a:pPr>
              <a:lnSpc>
                <a:spcPts val="3565"/>
              </a:lnSpc>
            </a:pPr>
          </a:p>
          <a:p>
            <a:pPr>
              <a:lnSpc>
                <a:spcPts val="3565"/>
              </a:lnSpc>
            </a:pPr>
          </a:p>
        </p:txBody>
      </p:sp>
      <p:sp>
        <p:nvSpPr>
          <p:cNvPr name="TextBox 14" id="14"/>
          <p:cNvSpPr txBox="true"/>
          <p:nvPr/>
        </p:nvSpPr>
        <p:spPr>
          <a:xfrm rot="0">
            <a:off x="5389207" y="584053"/>
            <a:ext cx="4721984" cy="794043"/>
          </a:xfrm>
          <a:prstGeom prst="rect">
            <a:avLst/>
          </a:prstGeom>
        </p:spPr>
        <p:txBody>
          <a:bodyPr anchor="t" rtlCol="false" tIns="0" lIns="0" bIns="0" rIns="0">
            <a:spAutoFit/>
          </a:bodyPr>
          <a:lstStyle/>
          <a:p>
            <a:pPr algn="ctr">
              <a:lnSpc>
                <a:spcPts val="6424"/>
              </a:lnSpc>
            </a:pPr>
            <a:r>
              <a:rPr lang="en-US" sz="4588">
                <a:solidFill>
                  <a:srgbClr val="1D0E07"/>
                </a:solidFill>
                <a:latin typeface="Fredoka One"/>
              </a:rPr>
              <a:t>Metode Average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Freeform 2" id="2"/>
          <p:cNvSpPr/>
          <p:nvPr/>
        </p:nvSpPr>
        <p:spPr>
          <a:xfrm flipH="false" flipV="false" rot="0">
            <a:off x="459233" y="504667"/>
            <a:ext cx="8873233" cy="9004850"/>
          </a:xfrm>
          <a:custGeom>
            <a:avLst/>
            <a:gdLst/>
            <a:ahLst/>
            <a:cxnLst/>
            <a:rect r="r" b="b" t="t" l="l"/>
            <a:pathLst>
              <a:path h="9004850" w="8873233">
                <a:moveTo>
                  <a:pt x="0" y="0"/>
                </a:moveTo>
                <a:lnTo>
                  <a:pt x="8873233" y="0"/>
                </a:lnTo>
                <a:lnTo>
                  <a:pt x="8873233" y="9004850"/>
                </a:lnTo>
                <a:lnTo>
                  <a:pt x="0" y="9004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931683" y="8049995"/>
            <a:ext cx="655234" cy="655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381196">
            <a:off x="10072519" y="-335981"/>
            <a:ext cx="1919722" cy="736693"/>
          </a:xfrm>
          <a:custGeom>
            <a:avLst/>
            <a:gdLst/>
            <a:ahLst/>
            <a:cxnLst/>
            <a:rect r="r" b="b" t="t" l="l"/>
            <a:pathLst>
              <a:path h="736693" w="1919722">
                <a:moveTo>
                  <a:pt x="0" y="0"/>
                </a:moveTo>
                <a:lnTo>
                  <a:pt x="1919722" y="0"/>
                </a:lnTo>
                <a:lnTo>
                  <a:pt x="1919722" y="736694"/>
                </a:lnTo>
                <a:lnTo>
                  <a:pt x="0" y="736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600690">
            <a:off x="-117691" y="9395133"/>
            <a:ext cx="1060723" cy="638362"/>
          </a:xfrm>
          <a:custGeom>
            <a:avLst/>
            <a:gdLst/>
            <a:ahLst/>
            <a:cxnLst/>
            <a:rect r="r" b="b" t="t" l="l"/>
            <a:pathLst>
              <a:path h="638362" w="1060723">
                <a:moveTo>
                  <a:pt x="0" y="0"/>
                </a:moveTo>
                <a:lnTo>
                  <a:pt x="1060723" y="0"/>
                </a:lnTo>
                <a:lnTo>
                  <a:pt x="1060723" y="638363"/>
                </a:lnTo>
                <a:lnTo>
                  <a:pt x="0" y="638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57067" y="1806128"/>
            <a:ext cx="5122000" cy="2955929"/>
          </a:xfrm>
          <a:custGeom>
            <a:avLst/>
            <a:gdLst/>
            <a:ahLst/>
            <a:cxnLst/>
            <a:rect r="r" b="b" t="t" l="l"/>
            <a:pathLst>
              <a:path h="2955929" w="5122000">
                <a:moveTo>
                  <a:pt x="0" y="0"/>
                </a:moveTo>
                <a:lnTo>
                  <a:pt x="5122001" y="0"/>
                </a:lnTo>
                <a:lnTo>
                  <a:pt x="5122001" y="2955929"/>
                </a:lnTo>
                <a:lnTo>
                  <a:pt x="0" y="2955929"/>
                </a:lnTo>
                <a:lnTo>
                  <a:pt x="0" y="0"/>
                </a:lnTo>
                <a:close/>
              </a:path>
            </a:pathLst>
          </a:custGeom>
          <a:blipFill>
            <a:blip r:embed="rId8"/>
            <a:stretch>
              <a:fillRect l="-162511" t="-293725" r="-504770" b="-354138"/>
            </a:stretch>
          </a:blipFill>
        </p:spPr>
      </p:sp>
      <p:sp>
        <p:nvSpPr>
          <p:cNvPr name="Freeform 9" id="9"/>
          <p:cNvSpPr/>
          <p:nvPr/>
        </p:nvSpPr>
        <p:spPr>
          <a:xfrm flipH="false" flipV="false" rot="0">
            <a:off x="1649245" y="6312587"/>
            <a:ext cx="6519098" cy="2829042"/>
          </a:xfrm>
          <a:custGeom>
            <a:avLst/>
            <a:gdLst/>
            <a:ahLst/>
            <a:cxnLst/>
            <a:rect r="r" b="b" t="t" l="l"/>
            <a:pathLst>
              <a:path h="2829042" w="6519098">
                <a:moveTo>
                  <a:pt x="0" y="0"/>
                </a:moveTo>
                <a:lnTo>
                  <a:pt x="6519098" y="0"/>
                </a:lnTo>
                <a:lnTo>
                  <a:pt x="6519098" y="2829042"/>
                </a:lnTo>
                <a:lnTo>
                  <a:pt x="0" y="2829042"/>
                </a:lnTo>
                <a:lnTo>
                  <a:pt x="0" y="0"/>
                </a:lnTo>
                <a:close/>
              </a:path>
            </a:pathLst>
          </a:custGeom>
          <a:blipFill>
            <a:blip r:embed="rId9"/>
            <a:stretch>
              <a:fillRect l="-33977" t="-252120" r="-280508" b="-185135"/>
            </a:stretch>
          </a:blipFill>
        </p:spPr>
      </p:sp>
      <p:sp>
        <p:nvSpPr>
          <p:cNvPr name="Freeform 10" id="10"/>
          <p:cNvSpPr/>
          <p:nvPr/>
        </p:nvSpPr>
        <p:spPr>
          <a:xfrm flipH="false" flipV="false" rot="-4965229">
            <a:off x="8194386" y="4246150"/>
            <a:ext cx="2276159" cy="2586545"/>
          </a:xfrm>
          <a:custGeom>
            <a:avLst/>
            <a:gdLst/>
            <a:ahLst/>
            <a:cxnLst/>
            <a:rect r="r" b="b" t="t" l="l"/>
            <a:pathLst>
              <a:path h="2586545" w="2276159">
                <a:moveTo>
                  <a:pt x="0" y="0"/>
                </a:moveTo>
                <a:lnTo>
                  <a:pt x="2276160" y="0"/>
                </a:lnTo>
                <a:lnTo>
                  <a:pt x="2276160" y="2586545"/>
                </a:lnTo>
                <a:lnTo>
                  <a:pt x="0" y="25865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0483433" y="2739659"/>
            <a:ext cx="7103484" cy="3128680"/>
          </a:xfrm>
          <a:prstGeom prst="rect">
            <a:avLst/>
          </a:prstGeom>
        </p:spPr>
        <p:txBody>
          <a:bodyPr anchor="t" rtlCol="false" tIns="0" lIns="0" bIns="0" rIns="0">
            <a:spAutoFit/>
          </a:bodyPr>
          <a:lstStyle/>
          <a:p>
            <a:pPr algn="ctr">
              <a:lnSpc>
                <a:spcPts val="3559"/>
              </a:lnSpc>
            </a:pPr>
            <a:r>
              <a:rPr lang="en-US" sz="2542">
                <a:solidFill>
                  <a:srgbClr val="000000"/>
                </a:solidFill>
                <a:latin typeface="Canva Sans Bold"/>
              </a:rPr>
              <a:t>Penjelasan output  gambar 2: </a:t>
            </a:r>
          </a:p>
          <a:p>
            <a:pPr>
              <a:lnSpc>
                <a:spcPts val="3559"/>
              </a:lnSpc>
            </a:pPr>
            <a:r>
              <a:rPr lang="en-US" sz="2542">
                <a:solidFill>
                  <a:srgbClr val="000000"/>
                </a:solidFill>
                <a:latin typeface="Canva Sans Bold"/>
              </a:rPr>
              <a:t>       </a:t>
            </a:r>
            <a:r>
              <a:rPr lang="en-US" sz="2542">
                <a:solidFill>
                  <a:srgbClr val="000000"/>
                </a:solidFill>
                <a:latin typeface="Canva Sans Bold"/>
              </a:rPr>
              <a:t>169 merupakan hasil dari rata-rata nilai  pada baris 1 yang ada pada matriks sebelumnya yakni : </a:t>
            </a:r>
          </a:p>
          <a:p>
            <a:pPr marL="548871" indent="-274435" lvl="1">
              <a:lnSpc>
                <a:spcPts val="3559"/>
              </a:lnSpc>
              <a:buFont typeface="Arial"/>
              <a:buChar char="•"/>
            </a:pPr>
            <a:r>
              <a:rPr lang="en-US" sz="2542">
                <a:solidFill>
                  <a:srgbClr val="000000"/>
                </a:solidFill>
                <a:latin typeface="Canva Sans Bold"/>
              </a:rPr>
              <a:t>(144 + 168 + 194)/3  = 169</a:t>
            </a:r>
          </a:p>
          <a:p>
            <a:pPr marL="548871" indent="-274435" lvl="1">
              <a:lnSpc>
                <a:spcPts val="3559"/>
              </a:lnSpc>
              <a:buFont typeface="Arial"/>
              <a:buChar char="•"/>
            </a:pPr>
            <a:r>
              <a:rPr lang="en-US" sz="2542">
                <a:solidFill>
                  <a:srgbClr val="000000"/>
                </a:solidFill>
                <a:latin typeface="Canva Sans Bold"/>
              </a:rPr>
              <a:t>(144 + 168 + 194)/3 = 169</a:t>
            </a:r>
          </a:p>
          <a:p>
            <a:pPr marL="548871" indent="-274435" lvl="1">
              <a:lnSpc>
                <a:spcPts val="3559"/>
              </a:lnSpc>
              <a:buFont typeface="Arial"/>
              <a:buChar char="•"/>
            </a:pPr>
            <a:r>
              <a:rPr lang="en-US" sz="2542">
                <a:solidFill>
                  <a:srgbClr val="000000"/>
                </a:solidFill>
                <a:latin typeface="Canva Sans Bold"/>
              </a:rPr>
              <a:t>(144 + 168 + 194)/3 = 169</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AF3"/>
        </a:solidFill>
      </p:bgPr>
    </p:bg>
    <p:spTree>
      <p:nvGrpSpPr>
        <p:cNvPr id="1" name=""/>
        <p:cNvGrpSpPr/>
        <p:nvPr/>
      </p:nvGrpSpPr>
      <p:grpSpPr>
        <a:xfrm>
          <a:off x="0" y="0"/>
          <a:ext cx="0" cy="0"/>
          <a:chOff x="0" y="0"/>
          <a:chExt cx="0" cy="0"/>
        </a:xfrm>
      </p:grpSpPr>
      <p:sp>
        <p:nvSpPr>
          <p:cNvPr name="Freeform 2" id="2"/>
          <p:cNvSpPr/>
          <p:nvPr/>
        </p:nvSpPr>
        <p:spPr>
          <a:xfrm flipH="false" flipV="false" rot="0">
            <a:off x="12660722" y="9258300"/>
            <a:ext cx="3907018" cy="248628"/>
          </a:xfrm>
          <a:custGeom>
            <a:avLst/>
            <a:gdLst/>
            <a:ahLst/>
            <a:cxnLst/>
            <a:rect r="r" b="b" t="t" l="l"/>
            <a:pathLst>
              <a:path h="248628" w="3907018">
                <a:moveTo>
                  <a:pt x="0" y="0"/>
                </a:moveTo>
                <a:lnTo>
                  <a:pt x="3907018" y="0"/>
                </a:lnTo>
                <a:lnTo>
                  <a:pt x="3907018" y="248628"/>
                </a:lnTo>
                <a:lnTo>
                  <a:pt x="0" y="248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62827" y="8621745"/>
            <a:ext cx="3907018" cy="248628"/>
          </a:xfrm>
          <a:custGeom>
            <a:avLst/>
            <a:gdLst/>
            <a:ahLst/>
            <a:cxnLst/>
            <a:rect r="r" b="b" t="t" l="l"/>
            <a:pathLst>
              <a:path h="248628" w="3907018">
                <a:moveTo>
                  <a:pt x="0" y="0"/>
                </a:moveTo>
                <a:lnTo>
                  <a:pt x="3907017" y="0"/>
                </a:lnTo>
                <a:lnTo>
                  <a:pt x="3907017" y="248629"/>
                </a:lnTo>
                <a:lnTo>
                  <a:pt x="0" y="248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28593" y="7470310"/>
            <a:ext cx="18945185" cy="3575980"/>
            <a:chOff x="0" y="0"/>
            <a:chExt cx="4989678" cy="941822"/>
          </a:xfrm>
        </p:grpSpPr>
        <p:sp>
          <p:nvSpPr>
            <p:cNvPr name="Freeform 5" id="5"/>
            <p:cNvSpPr/>
            <p:nvPr/>
          </p:nvSpPr>
          <p:spPr>
            <a:xfrm flipH="false" flipV="false" rot="0">
              <a:off x="0" y="0"/>
              <a:ext cx="4989678" cy="941822"/>
            </a:xfrm>
            <a:custGeom>
              <a:avLst/>
              <a:gdLst/>
              <a:ahLst/>
              <a:cxnLst/>
              <a:rect r="r" b="b" t="t" l="l"/>
              <a:pathLst>
                <a:path h="941822" w="4989678">
                  <a:moveTo>
                    <a:pt x="12259" y="0"/>
                  </a:moveTo>
                  <a:lnTo>
                    <a:pt x="4977419" y="0"/>
                  </a:lnTo>
                  <a:cubicBezTo>
                    <a:pt x="4984190" y="0"/>
                    <a:pt x="4989678" y="5489"/>
                    <a:pt x="4989678" y="12259"/>
                  </a:cubicBezTo>
                  <a:lnTo>
                    <a:pt x="4989678" y="929563"/>
                  </a:lnTo>
                  <a:cubicBezTo>
                    <a:pt x="4989678" y="932814"/>
                    <a:pt x="4988387" y="935932"/>
                    <a:pt x="4986088" y="938231"/>
                  </a:cubicBezTo>
                  <a:cubicBezTo>
                    <a:pt x="4983788" y="940530"/>
                    <a:pt x="4980670" y="941822"/>
                    <a:pt x="4977419" y="941822"/>
                  </a:cubicBezTo>
                  <a:lnTo>
                    <a:pt x="12259" y="941822"/>
                  </a:lnTo>
                  <a:cubicBezTo>
                    <a:pt x="9008" y="941822"/>
                    <a:pt x="5890" y="940530"/>
                    <a:pt x="3591" y="938231"/>
                  </a:cubicBezTo>
                  <a:cubicBezTo>
                    <a:pt x="1292" y="935932"/>
                    <a:pt x="0" y="932814"/>
                    <a:pt x="0" y="929563"/>
                  </a:cubicBezTo>
                  <a:lnTo>
                    <a:pt x="0" y="12259"/>
                  </a:lnTo>
                  <a:cubicBezTo>
                    <a:pt x="0" y="9008"/>
                    <a:pt x="1292" y="5890"/>
                    <a:pt x="3591" y="3591"/>
                  </a:cubicBezTo>
                  <a:cubicBezTo>
                    <a:pt x="5890" y="1292"/>
                    <a:pt x="9008" y="0"/>
                    <a:pt x="12259" y="0"/>
                  </a:cubicBezTo>
                  <a:close/>
                </a:path>
              </a:pathLst>
            </a:custGeom>
            <a:solidFill>
              <a:srgbClr val="7EC0A4"/>
            </a:solidFill>
          </p:spPr>
        </p:sp>
        <p:sp>
          <p:nvSpPr>
            <p:cNvPr name="TextBox 6" id="6"/>
            <p:cNvSpPr txBox="true"/>
            <p:nvPr/>
          </p:nvSpPr>
          <p:spPr>
            <a:xfrm>
              <a:off x="0" y="-38100"/>
              <a:ext cx="4989678" cy="97992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0" y="6150222"/>
            <a:ext cx="5160873" cy="3883557"/>
          </a:xfrm>
          <a:custGeom>
            <a:avLst/>
            <a:gdLst/>
            <a:ahLst/>
            <a:cxnLst/>
            <a:rect r="r" b="b" t="t" l="l"/>
            <a:pathLst>
              <a:path h="3883557" w="5160873">
                <a:moveTo>
                  <a:pt x="0" y="0"/>
                </a:moveTo>
                <a:lnTo>
                  <a:pt x="5160873" y="0"/>
                </a:lnTo>
                <a:lnTo>
                  <a:pt x="5160873" y="3883556"/>
                </a:lnTo>
                <a:lnTo>
                  <a:pt x="0" y="38835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3958997" y="6150222"/>
            <a:ext cx="484300" cy="4843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4975"/>
              </a:solidFill>
              <a:prstDash val="lgDash"/>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381196">
            <a:off x="1063566" y="-140820"/>
            <a:ext cx="1919722" cy="736693"/>
          </a:xfrm>
          <a:custGeom>
            <a:avLst/>
            <a:gdLst/>
            <a:ahLst/>
            <a:cxnLst/>
            <a:rect r="r" b="b" t="t" l="l"/>
            <a:pathLst>
              <a:path h="736693" w="1919722">
                <a:moveTo>
                  <a:pt x="0" y="0"/>
                </a:moveTo>
                <a:lnTo>
                  <a:pt x="1919722" y="0"/>
                </a:lnTo>
                <a:lnTo>
                  <a:pt x="1919722" y="736693"/>
                </a:lnTo>
                <a:lnTo>
                  <a:pt x="0" y="736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655331">
            <a:off x="16037378" y="1238030"/>
            <a:ext cx="1060723" cy="638362"/>
          </a:xfrm>
          <a:custGeom>
            <a:avLst/>
            <a:gdLst/>
            <a:ahLst/>
            <a:cxnLst/>
            <a:rect r="r" b="b" t="t" l="l"/>
            <a:pathLst>
              <a:path h="638362" w="1060723">
                <a:moveTo>
                  <a:pt x="0" y="0"/>
                </a:moveTo>
                <a:lnTo>
                  <a:pt x="1060723" y="0"/>
                </a:lnTo>
                <a:lnTo>
                  <a:pt x="1060723" y="638363"/>
                </a:lnTo>
                <a:lnTo>
                  <a:pt x="0" y="6383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786550" y="2708325"/>
            <a:ext cx="484300" cy="4843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7EC0A4"/>
              </a:solidFill>
              <a:prstDash val="lgDash"/>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8852776">
            <a:off x="11040117" y="2062620"/>
            <a:ext cx="7148228" cy="7109237"/>
          </a:xfrm>
          <a:custGeom>
            <a:avLst/>
            <a:gdLst/>
            <a:ahLst/>
            <a:cxnLst/>
            <a:rect r="r" b="b" t="t" l="l"/>
            <a:pathLst>
              <a:path h="7109237" w="7148228">
                <a:moveTo>
                  <a:pt x="0" y="0"/>
                </a:moveTo>
                <a:lnTo>
                  <a:pt x="7148228" y="0"/>
                </a:lnTo>
                <a:lnTo>
                  <a:pt x="7148228" y="7109237"/>
                </a:lnTo>
                <a:lnTo>
                  <a:pt x="0" y="71092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786550" y="1557211"/>
            <a:ext cx="10975225" cy="3108590"/>
          </a:xfrm>
          <a:custGeom>
            <a:avLst/>
            <a:gdLst/>
            <a:ahLst/>
            <a:cxnLst/>
            <a:rect r="r" b="b" t="t" l="l"/>
            <a:pathLst>
              <a:path h="3108590" w="10975225">
                <a:moveTo>
                  <a:pt x="0" y="0"/>
                </a:moveTo>
                <a:lnTo>
                  <a:pt x="10975225" y="0"/>
                </a:lnTo>
                <a:lnTo>
                  <a:pt x="10975225" y="3108590"/>
                </a:lnTo>
                <a:lnTo>
                  <a:pt x="0" y="3108590"/>
                </a:lnTo>
                <a:lnTo>
                  <a:pt x="0" y="0"/>
                </a:lnTo>
                <a:close/>
              </a:path>
            </a:pathLst>
          </a:custGeom>
          <a:blipFill>
            <a:blip r:embed="rId12"/>
            <a:stretch>
              <a:fillRect l="-46793" t="-152361" r="-145251" b="-327630"/>
            </a:stretch>
          </a:blipFill>
        </p:spPr>
      </p:sp>
      <p:sp>
        <p:nvSpPr>
          <p:cNvPr name="Freeform 18" id="18"/>
          <p:cNvSpPr/>
          <p:nvPr/>
        </p:nvSpPr>
        <p:spPr>
          <a:xfrm flipH="false" flipV="false" rot="-1966893">
            <a:off x="10856957" y="2947400"/>
            <a:ext cx="1251116" cy="1251116"/>
          </a:xfrm>
          <a:custGeom>
            <a:avLst/>
            <a:gdLst/>
            <a:ahLst/>
            <a:cxnLst/>
            <a:rect r="r" b="b" t="t" l="l"/>
            <a:pathLst>
              <a:path h="1251116" w="1251116">
                <a:moveTo>
                  <a:pt x="0" y="0"/>
                </a:moveTo>
                <a:lnTo>
                  <a:pt x="1251116" y="0"/>
                </a:lnTo>
                <a:lnTo>
                  <a:pt x="1251116" y="1251116"/>
                </a:lnTo>
                <a:lnTo>
                  <a:pt x="0" y="1251116"/>
                </a:lnTo>
                <a:lnTo>
                  <a:pt x="0" y="0"/>
                </a:lnTo>
                <a:close/>
              </a:path>
            </a:pathLst>
          </a:custGeom>
          <a:blipFill>
            <a:blip r:embed="rId13"/>
            <a:stretch>
              <a:fillRect l="0" t="0" r="0" b="0"/>
            </a:stretch>
          </a:blipFill>
        </p:spPr>
      </p:sp>
      <p:sp>
        <p:nvSpPr>
          <p:cNvPr name="TextBox 19" id="19"/>
          <p:cNvSpPr txBox="true"/>
          <p:nvPr/>
        </p:nvSpPr>
        <p:spPr>
          <a:xfrm rot="0">
            <a:off x="12347148" y="3787694"/>
            <a:ext cx="4534166" cy="3174854"/>
          </a:xfrm>
          <a:prstGeom prst="rect">
            <a:avLst/>
          </a:prstGeom>
        </p:spPr>
        <p:txBody>
          <a:bodyPr anchor="t" rtlCol="false" tIns="0" lIns="0" bIns="0" rIns="0">
            <a:spAutoFit/>
          </a:bodyPr>
          <a:lstStyle/>
          <a:p>
            <a:pPr algn="ctr">
              <a:lnSpc>
                <a:spcPts val="2790"/>
              </a:lnSpc>
            </a:pPr>
            <a:r>
              <a:rPr lang="en-US" sz="1993">
                <a:solidFill>
                  <a:srgbClr val="000000"/>
                </a:solidFill>
                <a:latin typeface="Open Sans Bold"/>
              </a:rPr>
              <a:t>kode ini  untuk mengonversi gambar warna menjadi citra keabuan. Metode Luminosity menggunakan bobot tertentu untuk setiap saluran warna (R, G, B) untuk menghitung nilai intensitas keabuan yang lebih sesuai dengan persepsi mata manusia terhadap warna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DAF229DUUF8</dc:identifier>
  <dcterms:modified xsi:type="dcterms:W3CDTF">2011-08-01T06:04:30Z</dcterms:modified>
  <cp:revision>1</cp:revision>
  <dc:title>Krem Hijau Ilustrasi Lucu Presentasi Visi Misi Instansi</dc:title>
</cp:coreProperties>
</file>